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18288000" cy="10287000"/>
  <p:notesSz cx="6858000" cy="9144000"/>
  <p:embeddedFontLst>
    <p:embeddedFont>
      <p:font typeface="Arimo" panose="020B0604020202020204" charset="0"/>
      <p:regular r:id="rId53"/>
    </p:embeddedFont>
    <p:embeddedFont>
      <p:font typeface="Arimo Bold" panose="020B0604020202020204" charset="0"/>
      <p:regular r:id="rId54"/>
    </p:embeddedFont>
    <p:embeddedFont>
      <p:font typeface="Montserrat" panose="00000500000000000000" pitchFamily="2" charset="0"/>
      <p:regular r:id="rId55"/>
    </p:embeddedFont>
    <p:embeddedFont>
      <p:font typeface="Montserrat Bold" panose="00000800000000000000" charset="0"/>
      <p:regular r:id="rId56"/>
    </p:embeddedFont>
    <p:embeddedFont>
      <p:font typeface="Montserrat Italics" panose="020B0604020202020204" charset="0"/>
      <p:regular r:id="rId57"/>
    </p:embeddedFont>
    <p:embeddedFont>
      <p:font typeface="Montserrat Semi-Bold" panose="020B0604020202020204" charset="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4" d="100"/>
          <a:sy n="64" d="100"/>
        </p:scale>
        <p:origin x="114" y="19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31.03.2025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dataset provides a curated and comprehensive overview of global health, demographic, economic, and environmental metrics for 188 recognized countries over a period of 10 years (2012-2021). This results in a total of 1880 data points (188 countries × 10 years).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Understanding the disparities in life expectancy and infant mortality across different demographics is crucial for shaping effective health and social policies. This study aims to analyze a dataset compiled from World Bank and WHO sources, covering 188 countries over a 10-year period (2012–2021), to explore key health and development trends.</a:t>
            </a:r>
          </a:p>
          <a:p>
            <a:endParaRPr lang="en-US"/>
          </a:p>
          <a:p>
            <a:endParaRPr lang="en-US"/>
          </a:p>
          <a:p>
            <a:r>
              <a:rPr lang="en-US"/>
              <a:t>By addressing these objectives, this study seeks to provide insights into the underlying factors affecting public health outcomes, enabling policymakers to design targeted interventions for improving life expectancy and reducing infant mortality globally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Statistical Evidence:</a:t>
            </a:r>
          </a:p>
          <a:p>
            <a:endParaRPr lang="en-US"/>
          </a:p>
          <a:p>
            <a:r>
              <a:rPr lang="en-US"/>
              <a:t>Binomial Test (Female High Category ≠ 50%):</a:t>
            </a:r>
          </a:p>
          <a:p>
            <a:r>
              <a:rPr lang="en-US"/>
              <a:t>→ Significant, p &lt; 0.001</a:t>
            </a:r>
          </a:p>
          <a:p>
            <a:endParaRPr lang="en-US"/>
          </a:p>
          <a:p>
            <a:r>
              <a:rPr lang="en-US"/>
              <a:t>Proportion Test (Female vs. Male in High Category):</a:t>
            </a:r>
          </a:p>
          <a:p>
            <a:r>
              <a:rPr lang="en-US"/>
              <a:t>→ Significant, p &lt; 0.001</a:t>
            </a:r>
          </a:p>
          <a:p>
            <a:endParaRPr lang="en-US"/>
          </a:p>
          <a:p>
            <a:r>
              <a:rPr lang="en-US"/>
              <a:t>Chi-Square Test (Gender vs. Category Association):</a:t>
            </a:r>
          </a:p>
          <a:p>
            <a:r>
              <a:rPr lang="en-US"/>
              <a:t>→ Strong Association, p &lt; 0.001</a:t>
            </a:r>
          </a:p>
          <a:p>
            <a:endParaRPr lang="en-US"/>
          </a:p>
          <a:p>
            <a:r>
              <a:rPr lang="en-US"/>
              <a:t>Paired t-test &amp; ANOVA:</a:t>
            </a:r>
          </a:p>
          <a:p>
            <a:r>
              <a:rPr lang="en-US"/>
              <a:t>→ Confirm females live longer on average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Life expectancy was divided into 3 meaningful categories for both genders: </a:t>
            </a:r>
          </a:p>
          <a:p>
            <a:endParaRPr lang="en-US"/>
          </a:p>
          <a:p>
            <a:r>
              <a:rPr lang="en-US"/>
              <a:t>This helped transform the continuous variable into a categorical one for better comparison.</a:t>
            </a:r>
          </a:p>
          <a:p>
            <a:endParaRPr lang="en-US"/>
          </a:p>
          <a:p>
            <a:endParaRPr lang="en-US"/>
          </a:p>
          <a:p>
            <a:endParaRPr lang="en-US"/>
          </a:p>
          <a:p>
            <a:r>
              <a:rPr lang="en-US"/>
              <a:t>Interpretation: Females live ~5 years longer on average, showing a consistent advantage in life expectancy globally.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Boxplot</a:t>
            </a:r>
          </a:p>
          <a:p>
            <a:endParaRPr lang="en-US"/>
          </a:p>
          <a:p>
            <a:r>
              <a:rPr lang="en-US"/>
              <a:t>Shows that female distribution is higher than male across countries.</a:t>
            </a:r>
          </a:p>
          <a:p>
            <a:endParaRPr lang="en-US"/>
          </a:p>
          <a:p>
            <a:r>
              <a:rPr lang="en-US"/>
              <a:t>Presence of outliers in male life expectancy, indicating more variability.</a:t>
            </a:r>
          </a:p>
          <a:p>
            <a:endParaRPr lang="en-US"/>
          </a:p>
          <a:p>
            <a:r>
              <a:rPr lang="en-US"/>
              <a:t>Density Plot</a:t>
            </a:r>
          </a:p>
          <a:p>
            <a:endParaRPr lang="en-US"/>
          </a:p>
          <a:p>
            <a:r>
              <a:rPr lang="en-US"/>
              <a:t>Two peaks show distinct distributions by gender.</a:t>
            </a:r>
          </a:p>
          <a:p>
            <a:endParaRPr lang="en-US"/>
          </a:p>
          <a:p>
            <a:r>
              <a:rPr lang="en-US"/>
              <a:t>Female peak is shifted to the right, confirming higher life expectancy.</a:t>
            </a:r>
          </a:p>
          <a:p>
            <a:endParaRPr lang="en-US"/>
          </a:p>
          <a:p>
            <a:r>
              <a:rPr lang="en-US"/>
              <a:t>Interpretation: These plots reinforce the numerical summary — females have a higher and less variable life expectancy than males</a:t>
            </a:r>
          </a:p>
          <a:p>
            <a:endParaRPr lang="en-US"/>
          </a:p>
          <a:p>
            <a:r>
              <a:rPr lang="en-US"/>
              <a:t>Summary:</a:t>
            </a:r>
          </a:p>
          <a:p>
            <a:r>
              <a:rPr lang="en-US"/>
              <a:t>Bar Chart: Shows higher proportions of females in the High category.</a:t>
            </a:r>
          </a:p>
          <a:p>
            <a:endParaRPr lang="en-US"/>
          </a:p>
          <a:p>
            <a:r>
              <a:rPr lang="en-US"/>
              <a:t>Boxplot &amp; Density Plot: Life expectancy is visibly higher and more consistent among females.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Life Expectancy Over Time</a:t>
            </a:r>
          </a:p>
          <a:p>
            <a:endParaRPr lang="en-US"/>
          </a:p>
          <a:p>
            <a:r>
              <a:rPr lang="en-US"/>
              <a:t>Line Plot</a:t>
            </a:r>
          </a:p>
          <a:p>
            <a:endParaRPr lang="en-US"/>
          </a:p>
          <a:p>
            <a:r>
              <a:rPr lang="en-US"/>
              <a:t>Life expectancy has increased for both genders over the years.</a:t>
            </a:r>
          </a:p>
          <a:p>
            <a:endParaRPr lang="en-US"/>
          </a:p>
          <a:p>
            <a:r>
              <a:rPr lang="en-US"/>
              <a:t>Females consistently maintain a higher average than males across all years.</a:t>
            </a:r>
          </a:p>
          <a:p>
            <a:endParaRPr lang="en-US"/>
          </a:p>
          <a:p>
            <a:r>
              <a:rPr lang="en-US"/>
              <a:t>Interpretation: The gap persists over time, indicating that gender differences in life expectancy are not just a recent phenomenon</a:t>
            </a:r>
          </a:p>
          <a:p>
            <a:endParaRPr lang="en-US"/>
          </a:p>
          <a:p>
            <a:endParaRPr lang="en-US"/>
          </a:p>
          <a:p>
            <a:r>
              <a:rPr lang="en-US"/>
              <a:t>🌍 Gender Gap Across Countries</a:t>
            </a:r>
          </a:p>
          <a:p>
            <a:endParaRPr lang="en-US"/>
          </a:p>
          <a:p>
            <a:r>
              <a:rPr lang="en-US"/>
              <a:t>Bar Chart – Top 20 Countries</a:t>
            </a:r>
          </a:p>
          <a:p>
            <a:endParaRPr lang="en-US"/>
          </a:p>
          <a:p>
            <a:r>
              <a:rPr lang="en-US"/>
              <a:t>Countries like Russia, Belarus, Lithuania show the largest gender gaps (~10 years).</a:t>
            </a:r>
          </a:p>
          <a:p>
            <a:endParaRPr lang="en-US"/>
          </a:p>
          <a:p>
            <a:r>
              <a:rPr lang="en-US"/>
              <a:t>The gap is consistently in favor of females.</a:t>
            </a:r>
          </a:p>
          <a:p>
            <a:endParaRPr lang="en-US"/>
          </a:p>
          <a:p>
            <a:r>
              <a:rPr lang="en-US"/>
              <a:t>✅ Interpretation: While the gap varies by country, it is universally positive, meaning females live longer globally.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statistically confirm the visual trends, we conducted a binomial and a two-sample proportion test.</a:t>
            </a:r>
          </a:p>
          <a:p>
            <a:r>
              <a:rPr lang="en-US"/>
              <a:t>We found that more than 54% of females fall into the high life expectancy category, which is significantly greater than 50%.</a:t>
            </a:r>
          </a:p>
          <a:p>
            <a:r>
              <a:rPr lang="en-US"/>
              <a:t>Moreover, females are over twice as likely as males to be in the high category.</a:t>
            </a:r>
          </a:p>
          <a:p>
            <a:r>
              <a:rPr lang="en-US"/>
              <a:t>This confirms our conclusion that gender plays a statistically significant role in life expectancy."</a:t>
            </a:r>
          </a:p>
          <a:p>
            <a:endParaRPr lang="en-US"/>
          </a:p>
          <a:p>
            <a:r>
              <a:rPr lang="en-US"/>
              <a:t>Key takeaway: There is strong evidence that females are overrepresented in the high life expectancy group.</a:t>
            </a:r>
          </a:p>
          <a:p>
            <a:endParaRPr lang="en-US"/>
          </a:p>
          <a:p>
            <a:r>
              <a:rPr lang="en-US"/>
              <a:t>Most of the tests we conducted — especially the binomial and proportion tests — point to a statistically significant gender difference in life expectancy. Females are more likely to fall into the high life expectancy category. </a:t>
            </a:r>
          </a:p>
          <a:p>
            <a:endParaRPr lang="en-US"/>
          </a:p>
          <a:p>
            <a:r>
              <a:rPr lang="en-US"/>
              <a:t>"Most tests strongly confirm a statistically significant gender difference in life expectancy. Females are more likely to fall into the high longevity category, and this is supported by both focused and general association tests."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Based on the data, females are significantly more likely to fall into the High life expectancy category than males.</a:t>
            </a:r>
          </a:p>
          <a:p>
            <a:r>
              <a:rPr lang="en-US"/>
              <a:t>Across multiple statistical methods — including binomial, proportion, and t-tests — the results consistently show a gender-based disparity in life expectancy.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Statistical Evidence:</a:t>
            </a:r>
          </a:p>
          <a:p>
            <a:endParaRPr lang="en-US"/>
          </a:p>
          <a:p>
            <a:r>
              <a:rPr lang="en-US"/>
              <a:t>Binomial Test (Female High Category ≠ 50%):</a:t>
            </a:r>
          </a:p>
          <a:p>
            <a:r>
              <a:rPr lang="en-US"/>
              <a:t>→ Significant, p &lt; 0.001</a:t>
            </a:r>
          </a:p>
          <a:p>
            <a:endParaRPr lang="en-US"/>
          </a:p>
          <a:p>
            <a:r>
              <a:rPr lang="en-US"/>
              <a:t>Proportion Test (Female vs. Male in High Category):</a:t>
            </a:r>
          </a:p>
          <a:p>
            <a:r>
              <a:rPr lang="en-US"/>
              <a:t>→ Significant, p &lt; 0.001</a:t>
            </a:r>
          </a:p>
          <a:p>
            <a:endParaRPr lang="en-US"/>
          </a:p>
          <a:p>
            <a:r>
              <a:rPr lang="en-US"/>
              <a:t>Chi-Square Test (Gender vs. Category Association):</a:t>
            </a:r>
          </a:p>
          <a:p>
            <a:r>
              <a:rPr lang="en-US"/>
              <a:t>→ Strong Association, p &lt; 0.001</a:t>
            </a:r>
          </a:p>
          <a:p>
            <a:endParaRPr lang="en-US"/>
          </a:p>
          <a:p>
            <a:r>
              <a:rPr lang="en-US"/>
              <a:t>Paired t-test &amp; ANOVA:</a:t>
            </a:r>
          </a:p>
          <a:p>
            <a:r>
              <a:rPr lang="en-US"/>
              <a:t>→ Confirm females live longer on average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jpeg"/><Relationship Id="rId5" Type="http://schemas.openxmlformats.org/officeDocument/2006/relationships/image" Target="../media/image20.png"/><Relationship Id="rId15" Type="http://schemas.openxmlformats.org/officeDocument/2006/relationships/image" Target="../media/image30.sv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18.png"/><Relationship Id="rId7" Type="http://schemas.openxmlformats.org/officeDocument/2006/relationships/image" Target="../media/image49.png"/><Relationship Id="rId12" Type="http://schemas.openxmlformats.org/officeDocument/2006/relationships/image" Target="../media/image54.svg"/><Relationship Id="rId17" Type="http://schemas.openxmlformats.org/officeDocument/2006/relationships/image" Target="../media/image59.svg"/><Relationship Id="rId2" Type="http://schemas.openxmlformats.org/officeDocument/2006/relationships/notesSlide" Target="../notesSlides/notesSlide24.xml"/><Relationship Id="rId16"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jpeg"/><Relationship Id="rId15" Type="http://schemas.openxmlformats.org/officeDocument/2006/relationships/image" Target="../media/image57.png"/><Relationship Id="rId10" Type="http://schemas.openxmlformats.org/officeDocument/2006/relationships/image" Target="../media/image52.svg"/><Relationship Id="rId4" Type="http://schemas.openxmlformats.org/officeDocument/2006/relationships/image" Target="../media/image19.svg"/><Relationship Id="rId9" Type="http://schemas.openxmlformats.org/officeDocument/2006/relationships/image" Target="../media/image51.png"/><Relationship Id="rId14" Type="http://schemas.openxmlformats.org/officeDocument/2006/relationships/image" Target="../media/image56.sv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hyperlink" Target="https://doi.org/10.24036/eksakta/vol22-iss2/272"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333" r="-33333"/>
            </a:stretch>
          </a:blipFill>
        </p:spPr>
        <p:txBody>
          <a:bodyPr/>
          <a:lstStyle/>
          <a:p>
            <a:endParaRPr lang="en-PH"/>
          </a:p>
        </p:txBody>
      </p:sp>
      <p:sp>
        <p:nvSpPr>
          <p:cNvPr id="3" name="AutoShape 3"/>
          <p:cNvSpPr/>
          <p:nvPr/>
        </p:nvSpPr>
        <p:spPr>
          <a:xfrm>
            <a:off x="1411815" y="7165571"/>
            <a:ext cx="12114058" cy="0"/>
          </a:xfrm>
          <a:prstGeom prst="line">
            <a:avLst/>
          </a:prstGeom>
          <a:ln w="66675" cap="flat">
            <a:solidFill>
              <a:srgbClr val="2254C5"/>
            </a:solidFill>
            <a:prstDash val="solid"/>
            <a:headEnd type="none" w="sm" len="sm"/>
            <a:tailEnd type="none" w="sm" len="sm"/>
          </a:ln>
        </p:spPr>
        <p:txBody>
          <a:bodyPr/>
          <a:lstStyle/>
          <a:p>
            <a:endParaRPr lang="en-PH"/>
          </a:p>
        </p:txBody>
      </p:sp>
      <p:sp>
        <p:nvSpPr>
          <p:cNvPr id="4" name="TextBox 4"/>
          <p:cNvSpPr txBox="1"/>
          <p:nvPr/>
        </p:nvSpPr>
        <p:spPr>
          <a:xfrm>
            <a:off x="1411815" y="1422910"/>
            <a:ext cx="13983875" cy="5626099"/>
          </a:xfrm>
          <a:prstGeom prst="rect">
            <a:avLst/>
          </a:prstGeom>
        </p:spPr>
        <p:txBody>
          <a:bodyPr lIns="0" tIns="0" rIns="0" bIns="0" rtlCol="0" anchor="t">
            <a:spAutoFit/>
          </a:bodyPr>
          <a:lstStyle/>
          <a:p>
            <a:pPr algn="l">
              <a:lnSpc>
                <a:spcPts val="11200"/>
              </a:lnSpc>
            </a:pPr>
            <a:r>
              <a:rPr lang="en-US" sz="8000" b="1">
                <a:solidFill>
                  <a:srgbClr val="2254C5"/>
                </a:solidFill>
                <a:latin typeface="Montserrat Bold"/>
                <a:ea typeface="Montserrat Bold"/>
                <a:cs typeface="Montserrat Bold"/>
                <a:sym typeface="Montserrat Bold"/>
              </a:rPr>
              <a:t>Analysis of Health, Environmental, and Socioeconomic Factors Across Global Populations</a:t>
            </a:r>
          </a:p>
        </p:txBody>
      </p:sp>
      <p:sp>
        <p:nvSpPr>
          <p:cNvPr id="5" name="TextBox 5"/>
          <p:cNvSpPr txBox="1"/>
          <p:nvPr/>
        </p:nvSpPr>
        <p:spPr>
          <a:xfrm>
            <a:off x="1411815" y="7292802"/>
            <a:ext cx="4590963" cy="1516861"/>
          </a:xfrm>
          <a:prstGeom prst="rect">
            <a:avLst/>
          </a:prstGeom>
        </p:spPr>
        <p:txBody>
          <a:bodyPr lIns="0" tIns="0" rIns="0" bIns="0" rtlCol="0" anchor="t">
            <a:spAutoFit/>
          </a:bodyPr>
          <a:lstStyle/>
          <a:p>
            <a:pPr algn="l">
              <a:lnSpc>
                <a:spcPts val="3018"/>
              </a:lnSpc>
            </a:pPr>
            <a:r>
              <a:rPr lang="en-US" sz="2156" b="1">
                <a:solidFill>
                  <a:srgbClr val="2254C5"/>
                </a:solidFill>
                <a:latin typeface="Montserrat Bold"/>
                <a:ea typeface="Montserrat Bold"/>
                <a:cs typeface="Montserrat Bold"/>
                <a:sym typeface="Montserrat Bold"/>
              </a:rPr>
              <a:t>BERNABEO Bernard</a:t>
            </a:r>
          </a:p>
          <a:p>
            <a:pPr algn="l">
              <a:lnSpc>
                <a:spcPts val="3018"/>
              </a:lnSpc>
            </a:pPr>
            <a:r>
              <a:rPr lang="en-US" sz="2156" b="1">
                <a:solidFill>
                  <a:srgbClr val="2254C5"/>
                </a:solidFill>
                <a:latin typeface="Montserrat Bold"/>
                <a:ea typeface="Montserrat Bold"/>
                <a:cs typeface="Montserrat Bold"/>
                <a:sym typeface="Montserrat Bold"/>
              </a:rPr>
              <a:t>CAMOTA, King Eluard</a:t>
            </a:r>
          </a:p>
          <a:p>
            <a:pPr algn="l">
              <a:lnSpc>
                <a:spcPts val="3018"/>
              </a:lnSpc>
            </a:pPr>
            <a:r>
              <a:rPr lang="en-US" sz="2156" b="1">
                <a:solidFill>
                  <a:srgbClr val="2254C5"/>
                </a:solidFill>
                <a:latin typeface="Montserrat Bold"/>
                <a:ea typeface="Montserrat Bold"/>
                <a:cs typeface="Montserrat Bold"/>
                <a:sym typeface="Montserrat Bold"/>
              </a:rPr>
              <a:t>SANDATE, Maria del Carmen</a:t>
            </a:r>
          </a:p>
          <a:p>
            <a:pPr algn="l">
              <a:lnSpc>
                <a:spcPts val="3018"/>
              </a:lnSpc>
            </a:pPr>
            <a:r>
              <a:rPr lang="en-US" sz="2156" b="1">
                <a:solidFill>
                  <a:srgbClr val="2254C5"/>
                </a:solidFill>
                <a:latin typeface="Montserrat Bold"/>
                <a:ea typeface="Montserrat Bold"/>
                <a:cs typeface="Montserrat Bold"/>
                <a:sym typeface="Montserrat Bold"/>
              </a:rPr>
              <a:t>SINGSON, Trizzia Ellaine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AutoShape 3"/>
          <p:cNvSpPr/>
          <p:nvPr/>
        </p:nvSpPr>
        <p:spPr>
          <a:xfrm flipV="1">
            <a:off x="11850061" y="793106"/>
            <a:ext cx="6923190" cy="0"/>
          </a:xfrm>
          <a:prstGeom prst="line">
            <a:avLst/>
          </a:prstGeom>
          <a:ln w="28575" cap="flat">
            <a:solidFill>
              <a:srgbClr val="2254C5"/>
            </a:solidFill>
            <a:prstDash val="solid"/>
            <a:headEnd type="none" w="sm" len="sm"/>
            <a:tailEnd type="none" w="sm" len="sm"/>
          </a:ln>
        </p:spPr>
        <p:txBody>
          <a:bodyPr/>
          <a:lstStyle/>
          <a:p>
            <a:endParaRPr lang="en-PH"/>
          </a:p>
        </p:txBody>
      </p:sp>
      <p:sp>
        <p:nvSpPr>
          <p:cNvPr id="4" name="TextBox 4"/>
          <p:cNvSpPr txBox="1"/>
          <p:nvPr/>
        </p:nvSpPr>
        <p:spPr>
          <a:xfrm>
            <a:off x="305925" y="264151"/>
            <a:ext cx="11010696" cy="953135"/>
          </a:xfrm>
          <a:prstGeom prst="rect">
            <a:avLst/>
          </a:prstGeom>
        </p:spPr>
        <p:txBody>
          <a:bodyPr lIns="0" tIns="0" rIns="0" bIns="0" rtlCol="0" anchor="t">
            <a:spAutoFit/>
          </a:bodyPr>
          <a:lstStyle/>
          <a:p>
            <a:pPr algn="l">
              <a:lnSpc>
                <a:spcPts val="7840"/>
              </a:lnSpc>
            </a:pPr>
            <a:r>
              <a:rPr lang="en-US" sz="5600" b="1">
                <a:solidFill>
                  <a:srgbClr val="2254C5"/>
                </a:solidFill>
                <a:latin typeface="Montserrat Bold"/>
                <a:ea typeface="Montserrat Bold"/>
                <a:cs typeface="Montserrat Bold"/>
                <a:sym typeface="Montserrat Bold"/>
              </a:rPr>
              <a:t>Data Cleaning Process</a:t>
            </a:r>
          </a:p>
        </p:txBody>
      </p:sp>
      <p:sp>
        <p:nvSpPr>
          <p:cNvPr id="5" name="TextBox 5"/>
          <p:cNvSpPr txBox="1"/>
          <p:nvPr/>
        </p:nvSpPr>
        <p:spPr>
          <a:xfrm>
            <a:off x="1028700" y="1946503"/>
            <a:ext cx="16156830" cy="5980431"/>
          </a:xfrm>
          <a:prstGeom prst="rect">
            <a:avLst/>
          </a:prstGeom>
        </p:spPr>
        <p:txBody>
          <a:bodyPr lIns="0" tIns="0" rIns="0" bIns="0" rtlCol="0" anchor="t">
            <a:spAutoFit/>
          </a:bodyPr>
          <a:lstStyle/>
          <a:p>
            <a:pPr algn="l">
              <a:lnSpc>
                <a:spcPts val="6019"/>
              </a:lnSpc>
            </a:pPr>
            <a:r>
              <a:rPr lang="en-US" sz="4299" b="1" dirty="0">
                <a:solidFill>
                  <a:srgbClr val="2254C5"/>
                </a:solidFill>
                <a:latin typeface="Montserrat Bold"/>
                <a:ea typeface="Montserrat Bold"/>
                <a:cs typeface="Montserrat Bold"/>
                <a:sym typeface="Montserrat Bold"/>
              </a:rPr>
              <a:t>Handling Missing Data</a:t>
            </a:r>
          </a:p>
          <a:p>
            <a:pPr marL="1424927" lvl="2" indent="-474976" algn="l">
              <a:lnSpc>
                <a:spcPts val="4619"/>
              </a:lnSpc>
              <a:buAutoNum type="alphaLcPeriod"/>
            </a:pPr>
            <a:r>
              <a:rPr lang="en-US" sz="3299" b="1" dirty="0">
                <a:solidFill>
                  <a:srgbClr val="000000"/>
                </a:solidFill>
                <a:latin typeface="Montserrat Bold"/>
                <a:ea typeface="Montserrat Bold"/>
                <a:cs typeface="Montserrat Bold"/>
                <a:sym typeface="Montserrat Bold"/>
              </a:rPr>
              <a:t>Grouping &amp;</a:t>
            </a:r>
            <a:r>
              <a:rPr lang="en-US" sz="3299" dirty="0">
                <a:solidFill>
                  <a:srgbClr val="000000"/>
                </a:solidFill>
                <a:latin typeface="Montserrat"/>
                <a:ea typeface="Montserrat"/>
                <a:cs typeface="Montserrat"/>
                <a:sym typeface="Montserrat"/>
              </a:rPr>
              <a:t> </a:t>
            </a:r>
            <a:r>
              <a:rPr lang="en-US" sz="3299" b="1" dirty="0">
                <a:solidFill>
                  <a:srgbClr val="000000"/>
                </a:solidFill>
                <a:latin typeface="Montserrat Bold"/>
                <a:ea typeface="Montserrat Bold"/>
                <a:cs typeface="Montserrat Bold"/>
                <a:sym typeface="Montserrat Bold"/>
              </a:rPr>
              <a:t>Aggregating by Country</a:t>
            </a:r>
          </a:p>
          <a:p>
            <a:pPr marL="2137391" lvl="3" indent="-534348" algn="l">
              <a:lnSpc>
                <a:spcPts val="4619"/>
              </a:lnSpc>
              <a:buFont typeface="Arial"/>
              <a:buChar char="￭"/>
            </a:pPr>
            <a:r>
              <a:rPr lang="en-US" sz="3299" i="1" u="sng" dirty="0">
                <a:solidFill>
                  <a:srgbClr val="000000"/>
                </a:solidFill>
                <a:latin typeface="Montserrat Italics"/>
                <a:ea typeface="Montserrat Italics"/>
                <a:cs typeface="Montserrat Italics"/>
                <a:sym typeface="Montserrat Italics"/>
              </a:rPr>
              <a:t>Why</a:t>
            </a:r>
            <a:r>
              <a:rPr lang="en-US" sz="3299" dirty="0">
                <a:solidFill>
                  <a:srgbClr val="000000"/>
                </a:solidFill>
                <a:latin typeface="Montserrat"/>
                <a:ea typeface="Montserrat"/>
                <a:cs typeface="Montserrat"/>
                <a:sym typeface="Montserrat"/>
              </a:rPr>
              <a:t>: Group data by country (10-year period) to capture country specific trends.</a:t>
            </a:r>
          </a:p>
          <a:p>
            <a:pPr marL="2137391" lvl="3" indent="-534348" algn="l">
              <a:lnSpc>
                <a:spcPts val="4619"/>
              </a:lnSpc>
              <a:buFont typeface="Arial"/>
              <a:buChar char="￭"/>
            </a:pPr>
            <a:r>
              <a:rPr lang="en-US" sz="3299" dirty="0">
                <a:solidFill>
                  <a:srgbClr val="000000"/>
                </a:solidFill>
                <a:latin typeface="Montserrat"/>
                <a:ea typeface="Montserrat"/>
                <a:cs typeface="Montserrat"/>
                <a:sym typeface="Montserrat"/>
              </a:rPr>
              <a:t>Aggregate using the median to reduce the impact of outliers.</a:t>
            </a:r>
          </a:p>
          <a:p>
            <a:pPr marL="1424927" lvl="2" indent="-474976" algn="l">
              <a:lnSpc>
                <a:spcPts val="4619"/>
              </a:lnSpc>
              <a:buAutoNum type="alphaLcPeriod"/>
            </a:pPr>
            <a:r>
              <a:rPr lang="en-US" sz="3299" b="1" dirty="0">
                <a:solidFill>
                  <a:srgbClr val="000000"/>
                </a:solidFill>
                <a:latin typeface="Montserrat Bold"/>
                <a:ea typeface="Montserrat Bold"/>
                <a:cs typeface="Montserrat Bold"/>
                <a:sym typeface="Montserrat Bold"/>
              </a:rPr>
              <a:t>Select Relevant Variables</a:t>
            </a:r>
          </a:p>
          <a:p>
            <a:pPr marL="2137391" lvl="3" indent="-534348" algn="l">
              <a:lnSpc>
                <a:spcPts val="4619"/>
              </a:lnSpc>
              <a:buFont typeface="Arial"/>
              <a:buChar char="￭"/>
            </a:pPr>
            <a:r>
              <a:rPr lang="en-US" sz="3299" i="1" u="sng" dirty="0">
                <a:solidFill>
                  <a:srgbClr val="000000"/>
                </a:solidFill>
                <a:latin typeface="Montserrat Italics"/>
                <a:ea typeface="Montserrat Italics"/>
                <a:cs typeface="Montserrat Italics"/>
                <a:sym typeface="Montserrat Italics"/>
              </a:rPr>
              <a:t>Why</a:t>
            </a:r>
            <a:r>
              <a:rPr lang="en-US" sz="3299" dirty="0">
                <a:solidFill>
                  <a:srgbClr val="000000"/>
                </a:solidFill>
                <a:latin typeface="Montserrat"/>
                <a:ea typeface="Montserrat"/>
                <a:cs typeface="Montserrat"/>
                <a:sym typeface="Montserrat"/>
              </a:rPr>
              <a:t>: Focus only on parameters of interest to align with the specific objective.</a:t>
            </a:r>
          </a:p>
          <a:p>
            <a:pPr marL="2137391" lvl="3" indent="-534348" algn="l">
              <a:lnSpc>
                <a:spcPts val="4619"/>
              </a:lnSpc>
              <a:buFont typeface="Arial"/>
              <a:buChar char="￭"/>
            </a:pPr>
            <a:r>
              <a:rPr lang="en-US" sz="3299" dirty="0">
                <a:solidFill>
                  <a:srgbClr val="000000"/>
                </a:solidFill>
                <a:latin typeface="Montserrat"/>
                <a:ea typeface="Montserrat"/>
                <a:cs typeface="Montserrat"/>
                <a:sym typeface="Montserrat"/>
              </a:rPr>
              <a:t>Avoid dropping data if no parameters are excluded, preserving data integrity.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AutoShape 3"/>
          <p:cNvSpPr/>
          <p:nvPr/>
        </p:nvSpPr>
        <p:spPr>
          <a:xfrm flipV="1">
            <a:off x="11850061" y="793106"/>
            <a:ext cx="6923190" cy="0"/>
          </a:xfrm>
          <a:prstGeom prst="line">
            <a:avLst/>
          </a:prstGeom>
          <a:ln w="28575" cap="flat">
            <a:solidFill>
              <a:srgbClr val="2254C5"/>
            </a:solidFill>
            <a:prstDash val="solid"/>
            <a:headEnd type="none" w="sm" len="sm"/>
            <a:tailEnd type="none" w="sm" len="sm"/>
          </a:ln>
        </p:spPr>
        <p:txBody>
          <a:bodyPr/>
          <a:lstStyle/>
          <a:p>
            <a:endParaRPr lang="en-PH"/>
          </a:p>
        </p:txBody>
      </p:sp>
      <p:sp>
        <p:nvSpPr>
          <p:cNvPr id="4" name="TextBox 4"/>
          <p:cNvSpPr txBox="1"/>
          <p:nvPr/>
        </p:nvSpPr>
        <p:spPr>
          <a:xfrm>
            <a:off x="305925" y="264151"/>
            <a:ext cx="11010696" cy="953135"/>
          </a:xfrm>
          <a:prstGeom prst="rect">
            <a:avLst/>
          </a:prstGeom>
        </p:spPr>
        <p:txBody>
          <a:bodyPr lIns="0" tIns="0" rIns="0" bIns="0" rtlCol="0" anchor="t">
            <a:spAutoFit/>
          </a:bodyPr>
          <a:lstStyle/>
          <a:p>
            <a:pPr algn="l">
              <a:lnSpc>
                <a:spcPts val="7840"/>
              </a:lnSpc>
            </a:pPr>
            <a:r>
              <a:rPr lang="en-US" sz="5600" b="1">
                <a:solidFill>
                  <a:srgbClr val="2254C5"/>
                </a:solidFill>
                <a:latin typeface="Montserrat Bold"/>
                <a:ea typeface="Montserrat Bold"/>
                <a:cs typeface="Montserrat Bold"/>
                <a:sym typeface="Montserrat Bold"/>
              </a:rPr>
              <a:t>Systematic Literature Review</a:t>
            </a:r>
          </a:p>
        </p:txBody>
      </p:sp>
      <p:sp>
        <p:nvSpPr>
          <p:cNvPr id="5" name="TextBox 5"/>
          <p:cNvSpPr txBox="1"/>
          <p:nvPr/>
        </p:nvSpPr>
        <p:spPr>
          <a:xfrm>
            <a:off x="1028700" y="1560456"/>
            <a:ext cx="15632982" cy="7754140"/>
          </a:xfrm>
          <a:prstGeom prst="rect">
            <a:avLst/>
          </a:prstGeom>
        </p:spPr>
        <p:txBody>
          <a:bodyPr lIns="0" tIns="0" rIns="0" bIns="0" rtlCol="0" anchor="t">
            <a:spAutoFit/>
          </a:bodyPr>
          <a:lstStyle/>
          <a:p>
            <a:pPr algn="l">
              <a:lnSpc>
                <a:spcPts val="3631"/>
              </a:lnSpc>
            </a:pPr>
            <a:r>
              <a:rPr lang="en-US" sz="2593">
                <a:solidFill>
                  <a:srgbClr val="2254C5"/>
                </a:solidFill>
                <a:latin typeface="Montserrat"/>
                <a:ea typeface="Montserrat"/>
                <a:cs typeface="Montserrat"/>
                <a:sym typeface="Montserrat"/>
              </a:rPr>
              <a:t>Fadhilah Fitri (2021) begins with </a:t>
            </a:r>
            <a:r>
              <a:rPr lang="en-US" sz="2593" b="1">
                <a:solidFill>
                  <a:srgbClr val="2254C5"/>
                </a:solidFill>
                <a:latin typeface="Montserrat Bold"/>
                <a:ea typeface="Montserrat Bold"/>
                <a:cs typeface="Montserrat Bold"/>
                <a:sym typeface="Montserrat Bold"/>
              </a:rPr>
              <a:t>descriptive analysis</a:t>
            </a:r>
            <a:r>
              <a:rPr lang="en-US" sz="2593">
                <a:solidFill>
                  <a:srgbClr val="2254C5"/>
                </a:solidFill>
                <a:latin typeface="Montserrat"/>
                <a:ea typeface="Montserrat"/>
                <a:cs typeface="Montserrat"/>
                <a:sym typeface="Montserrat"/>
              </a:rPr>
              <a:t> to summarize both response and explanatory variables, followed by exploratory analysis to examine correlations between variables.</a:t>
            </a:r>
          </a:p>
          <a:p>
            <a:pPr algn="l">
              <a:lnSpc>
                <a:spcPts val="3631"/>
              </a:lnSpc>
            </a:pPr>
            <a:r>
              <a:rPr lang="en-US" sz="2593" b="1">
                <a:solidFill>
                  <a:srgbClr val="2254C5"/>
                </a:solidFill>
                <a:latin typeface="Montserrat Bold"/>
                <a:ea typeface="Montserrat Bold"/>
                <a:cs typeface="Montserrat Bold"/>
                <a:sym typeface="Montserrat Bold"/>
              </a:rPr>
              <a:t>Modeling Process</a:t>
            </a:r>
            <a:r>
              <a:rPr lang="en-US" sz="2593">
                <a:solidFill>
                  <a:srgbClr val="2254C5"/>
                </a:solidFill>
                <a:latin typeface="Montserrat"/>
                <a:ea typeface="Montserrat"/>
                <a:cs typeface="Montserrat"/>
                <a:sym typeface="Montserrat"/>
              </a:rPr>
              <a:t>:</a:t>
            </a:r>
          </a:p>
          <a:p>
            <a:pPr marL="560024" lvl="1" indent="-280012" algn="l">
              <a:lnSpc>
                <a:spcPts val="3631"/>
              </a:lnSpc>
              <a:buAutoNum type="arabicPeriod"/>
            </a:pPr>
            <a:r>
              <a:rPr lang="en-US" sz="2593" b="1">
                <a:solidFill>
                  <a:srgbClr val="2254C5"/>
                </a:solidFill>
                <a:latin typeface="Montserrat Bold"/>
                <a:ea typeface="Montserrat Bold"/>
                <a:cs typeface="Montserrat Bold"/>
                <a:sym typeface="Montserrat Bold"/>
              </a:rPr>
              <a:t>Poisson Regression</a:t>
            </a:r>
            <a:r>
              <a:rPr lang="en-US" sz="2593">
                <a:solidFill>
                  <a:srgbClr val="2254C5"/>
                </a:solidFill>
                <a:latin typeface="Montserrat"/>
                <a:ea typeface="Montserrat"/>
                <a:cs typeface="Montserrat"/>
                <a:sym typeface="Montserrat"/>
              </a:rPr>
              <a:t>: The model parameters are estimated, and the Akaike Information Criterion (AIC) is calculated to evaluate model fit.</a:t>
            </a:r>
          </a:p>
          <a:p>
            <a:pPr marL="560024" lvl="1" indent="-280012" algn="l">
              <a:lnSpc>
                <a:spcPts val="3631"/>
              </a:lnSpc>
              <a:buAutoNum type="arabicPeriod"/>
            </a:pPr>
            <a:r>
              <a:rPr lang="en-US" sz="2593" b="1">
                <a:solidFill>
                  <a:srgbClr val="2254C5"/>
                </a:solidFill>
                <a:latin typeface="Montserrat Bold"/>
                <a:ea typeface="Montserrat Bold"/>
                <a:cs typeface="Montserrat Bold"/>
                <a:sym typeface="Montserrat Bold"/>
              </a:rPr>
              <a:t>Overdispersion Testing</a:t>
            </a:r>
            <a:r>
              <a:rPr lang="en-US" sz="2593">
                <a:solidFill>
                  <a:srgbClr val="2254C5"/>
                </a:solidFill>
                <a:latin typeface="Montserrat"/>
                <a:ea typeface="Montserrat"/>
                <a:cs typeface="Montserrat"/>
                <a:sym typeface="Montserrat"/>
              </a:rPr>
              <a:t>: If the assumption that the mean equals the variance is violated, the study shifts to Negative Binomial Regression to handle overdispersion.</a:t>
            </a:r>
          </a:p>
          <a:p>
            <a:pPr marL="560024" lvl="1" indent="-280012" algn="l">
              <a:lnSpc>
                <a:spcPts val="3631"/>
              </a:lnSpc>
              <a:buAutoNum type="arabicPeriod"/>
            </a:pPr>
            <a:r>
              <a:rPr lang="en-US" sz="2593" b="1">
                <a:solidFill>
                  <a:srgbClr val="2254C5"/>
                </a:solidFill>
                <a:latin typeface="Montserrat Bold"/>
                <a:ea typeface="Montserrat Bold"/>
                <a:cs typeface="Montserrat Bold"/>
                <a:sym typeface="Montserrat Bold"/>
              </a:rPr>
              <a:t>Negative Binomial Regression</a:t>
            </a:r>
            <a:r>
              <a:rPr lang="en-US" sz="2593">
                <a:solidFill>
                  <a:srgbClr val="2254C5"/>
                </a:solidFill>
                <a:latin typeface="Montserrat"/>
                <a:ea typeface="Montserrat"/>
                <a:cs typeface="Montserrat"/>
                <a:sym typeface="Montserrat"/>
              </a:rPr>
              <a:t>: Model parameters are estimated, and regression parameter tests (both simultaneous and partial) are conducted.</a:t>
            </a:r>
          </a:p>
          <a:p>
            <a:pPr marL="560024" lvl="1" indent="-280012" algn="l">
              <a:lnSpc>
                <a:spcPts val="3631"/>
              </a:lnSpc>
              <a:buAutoNum type="arabicPeriod"/>
            </a:pPr>
            <a:r>
              <a:rPr lang="en-US" sz="2593" b="1">
                <a:solidFill>
                  <a:srgbClr val="2254C5"/>
                </a:solidFill>
                <a:latin typeface="Montserrat Bold"/>
                <a:ea typeface="Montserrat Bold"/>
                <a:cs typeface="Montserrat Bold"/>
                <a:sym typeface="Montserrat Bold"/>
              </a:rPr>
              <a:t>Model Comparison</a:t>
            </a:r>
            <a:r>
              <a:rPr lang="en-US" sz="2593">
                <a:solidFill>
                  <a:srgbClr val="2254C5"/>
                </a:solidFill>
                <a:latin typeface="Montserrat"/>
                <a:ea typeface="Montserrat"/>
                <a:cs typeface="Montserrat"/>
                <a:sym typeface="Montserrat"/>
              </a:rPr>
              <a:t>: The AIC values of both models are compared, selecting the model with the lower AIC as the better fit.</a:t>
            </a:r>
          </a:p>
          <a:p>
            <a:pPr marL="560024" lvl="1" indent="-280012" algn="l">
              <a:lnSpc>
                <a:spcPts val="3631"/>
              </a:lnSpc>
              <a:buAutoNum type="arabicPeriod"/>
            </a:pPr>
            <a:r>
              <a:rPr lang="en-US" sz="2593" b="1">
                <a:solidFill>
                  <a:srgbClr val="2254C5"/>
                </a:solidFill>
                <a:latin typeface="Montserrat Bold"/>
                <a:ea typeface="Montserrat Bold"/>
                <a:cs typeface="Montserrat Bold"/>
                <a:sym typeface="Montserrat Bold"/>
              </a:rPr>
              <a:t>Interpretation &amp; Conclusion</a:t>
            </a:r>
            <a:r>
              <a:rPr lang="en-US" sz="2593">
                <a:solidFill>
                  <a:srgbClr val="2254C5"/>
                </a:solidFill>
                <a:latin typeface="Montserrat"/>
                <a:ea typeface="Montserrat"/>
                <a:cs typeface="Montserrat"/>
                <a:sym typeface="Montserrat"/>
              </a:rPr>
              <a:t>: The final model is analyzed, and conclusions and recommendations are made based on the findings.</a:t>
            </a:r>
          </a:p>
          <a:p>
            <a:pPr algn="l">
              <a:lnSpc>
                <a:spcPts val="3631"/>
              </a:lnSpc>
            </a:pPr>
            <a:r>
              <a:rPr lang="en-US" sz="2593">
                <a:solidFill>
                  <a:srgbClr val="2254C5"/>
                </a:solidFill>
                <a:latin typeface="Montserrat"/>
                <a:ea typeface="Montserrat"/>
                <a:cs typeface="Montserrat"/>
                <a:sym typeface="Montserrat"/>
              </a:rPr>
              <a:t>This statistical approach ensures robust modeling of infant mortality data by addressing overdispersion and selecting the best-fitting model.</a:t>
            </a:r>
          </a:p>
          <a:p>
            <a:pPr algn="l">
              <a:lnSpc>
                <a:spcPts val="3631"/>
              </a:lnSpc>
            </a:pPr>
            <a:endParaRPr lang="en-US" sz="2593">
              <a:solidFill>
                <a:srgbClr val="2254C5"/>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AutoShape 3"/>
          <p:cNvSpPr/>
          <p:nvPr/>
        </p:nvSpPr>
        <p:spPr>
          <a:xfrm flipV="1">
            <a:off x="11850061" y="793106"/>
            <a:ext cx="6923190" cy="0"/>
          </a:xfrm>
          <a:prstGeom prst="line">
            <a:avLst/>
          </a:prstGeom>
          <a:ln w="28575" cap="flat">
            <a:solidFill>
              <a:srgbClr val="2254C5"/>
            </a:solidFill>
            <a:prstDash val="solid"/>
            <a:headEnd type="none" w="sm" len="sm"/>
            <a:tailEnd type="none" w="sm" len="sm"/>
          </a:ln>
        </p:spPr>
        <p:txBody>
          <a:bodyPr/>
          <a:lstStyle/>
          <a:p>
            <a:endParaRPr lang="en-PH"/>
          </a:p>
        </p:txBody>
      </p:sp>
      <p:grpSp>
        <p:nvGrpSpPr>
          <p:cNvPr id="4" name="Group 4"/>
          <p:cNvGrpSpPr/>
          <p:nvPr/>
        </p:nvGrpSpPr>
        <p:grpSpPr>
          <a:xfrm>
            <a:off x="1142000" y="2638441"/>
            <a:ext cx="4117102" cy="1543050"/>
            <a:chOff x="0" y="0"/>
            <a:chExt cx="1084340" cy="406400"/>
          </a:xfrm>
        </p:grpSpPr>
        <p:sp>
          <p:nvSpPr>
            <p:cNvPr id="5" name="Freeform 5"/>
            <p:cNvSpPr/>
            <p:nvPr/>
          </p:nvSpPr>
          <p:spPr>
            <a:xfrm>
              <a:off x="0" y="0"/>
              <a:ext cx="1084340" cy="406400"/>
            </a:xfrm>
            <a:custGeom>
              <a:avLst/>
              <a:gdLst/>
              <a:ahLst/>
              <a:cxnLst/>
              <a:rect l="l" t="t" r="r" b="b"/>
              <a:pathLst>
                <a:path w="1084340" h="406400">
                  <a:moveTo>
                    <a:pt x="881140" y="0"/>
                  </a:moveTo>
                  <a:lnTo>
                    <a:pt x="0" y="0"/>
                  </a:lnTo>
                  <a:lnTo>
                    <a:pt x="0" y="406400"/>
                  </a:lnTo>
                  <a:lnTo>
                    <a:pt x="881140" y="406400"/>
                  </a:lnTo>
                  <a:lnTo>
                    <a:pt x="1084340" y="203200"/>
                  </a:lnTo>
                  <a:lnTo>
                    <a:pt x="881140" y="0"/>
                  </a:lnTo>
                  <a:close/>
                </a:path>
              </a:pathLst>
            </a:custGeom>
            <a:solidFill>
              <a:srgbClr val="CDD6FF"/>
            </a:solidFill>
          </p:spPr>
          <p:txBody>
            <a:bodyPr/>
            <a:lstStyle/>
            <a:p>
              <a:endParaRPr lang="en-PH"/>
            </a:p>
          </p:txBody>
        </p:sp>
        <p:sp>
          <p:nvSpPr>
            <p:cNvPr id="6" name="TextBox 6"/>
            <p:cNvSpPr txBox="1"/>
            <p:nvPr/>
          </p:nvSpPr>
          <p:spPr>
            <a:xfrm>
              <a:off x="0" y="-38100"/>
              <a:ext cx="970040" cy="444500"/>
            </a:xfrm>
            <a:prstGeom prst="rect">
              <a:avLst/>
            </a:prstGeom>
          </p:spPr>
          <p:txBody>
            <a:bodyPr lIns="50800" tIns="50800" rIns="50800" bIns="50800" rtlCol="0" anchor="ctr"/>
            <a:lstStyle/>
            <a:p>
              <a:pPr algn="ctr">
                <a:lnSpc>
                  <a:spcPts val="3351"/>
                </a:lnSpc>
              </a:pPr>
              <a:r>
                <a:rPr lang="en-US" sz="2394">
                  <a:solidFill>
                    <a:srgbClr val="000000"/>
                  </a:solidFill>
                  <a:latin typeface="Montserrat"/>
                  <a:ea typeface="Montserrat"/>
                  <a:cs typeface="Montserrat"/>
                  <a:sym typeface="Montserrat"/>
                </a:rPr>
                <a:t>Exploratory Data Analysis</a:t>
              </a:r>
            </a:p>
          </p:txBody>
        </p:sp>
      </p:grpSp>
      <p:grpSp>
        <p:nvGrpSpPr>
          <p:cNvPr id="7" name="Group 7"/>
          <p:cNvGrpSpPr/>
          <p:nvPr/>
        </p:nvGrpSpPr>
        <p:grpSpPr>
          <a:xfrm>
            <a:off x="5419617" y="2638441"/>
            <a:ext cx="5955112" cy="1543050"/>
            <a:chOff x="0" y="0"/>
            <a:chExt cx="1568424" cy="406400"/>
          </a:xfrm>
        </p:grpSpPr>
        <p:sp>
          <p:nvSpPr>
            <p:cNvPr id="8" name="Freeform 8"/>
            <p:cNvSpPr/>
            <p:nvPr/>
          </p:nvSpPr>
          <p:spPr>
            <a:xfrm>
              <a:off x="0" y="0"/>
              <a:ext cx="1568425" cy="406400"/>
            </a:xfrm>
            <a:custGeom>
              <a:avLst/>
              <a:gdLst/>
              <a:ahLst/>
              <a:cxnLst/>
              <a:rect l="l" t="t" r="r" b="b"/>
              <a:pathLst>
                <a:path w="1568425" h="406400">
                  <a:moveTo>
                    <a:pt x="0" y="0"/>
                  </a:moveTo>
                  <a:lnTo>
                    <a:pt x="1365225" y="0"/>
                  </a:lnTo>
                  <a:lnTo>
                    <a:pt x="1568425" y="203200"/>
                  </a:lnTo>
                  <a:lnTo>
                    <a:pt x="1365225" y="406400"/>
                  </a:lnTo>
                  <a:lnTo>
                    <a:pt x="0" y="406400"/>
                  </a:lnTo>
                  <a:lnTo>
                    <a:pt x="203200" y="203200"/>
                  </a:lnTo>
                  <a:lnTo>
                    <a:pt x="0" y="0"/>
                  </a:lnTo>
                  <a:close/>
                </a:path>
              </a:pathLst>
            </a:custGeom>
            <a:solidFill>
              <a:srgbClr val="CDD6FF"/>
            </a:solidFill>
          </p:spPr>
          <p:txBody>
            <a:bodyPr/>
            <a:lstStyle/>
            <a:p>
              <a:endParaRPr lang="en-PH"/>
            </a:p>
          </p:txBody>
        </p:sp>
        <p:sp>
          <p:nvSpPr>
            <p:cNvPr id="9" name="TextBox 9"/>
            <p:cNvSpPr txBox="1"/>
            <p:nvPr/>
          </p:nvSpPr>
          <p:spPr>
            <a:xfrm>
              <a:off x="177800" y="-38100"/>
              <a:ext cx="1314424" cy="444500"/>
            </a:xfrm>
            <a:prstGeom prst="rect">
              <a:avLst/>
            </a:prstGeom>
          </p:spPr>
          <p:txBody>
            <a:bodyPr lIns="50800" tIns="50800" rIns="50800" bIns="50800" rtlCol="0" anchor="ctr"/>
            <a:lstStyle/>
            <a:p>
              <a:pPr algn="ctr">
                <a:lnSpc>
                  <a:spcPts val="3351"/>
                </a:lnSpc>
              </a:pPr>
              <a:r>
                <a:rPr lang="en-US" sz="2394">
                  <a:solidFill>
                    <a:srgbClr val="000000"/>
                  </a:solidFill>
                  <a:latin typeface="Montserrat"/>
                  <a:ea typeface="Montserrat"/>
                  <a:cs typeface="Montserrat"/>
                  <a:sym typeface="Montserrat"/>
                </a:rPr>
                <a:t>Poisson Regression Parameter Estimation</a:t>
              </a:r>
            </a:p>
          </p:txBody>
        </p:sp>
      </p:grpSp>
      <p:grpSp>
        <p:nvGrpSpPr>
          <p:cNvPr id="10" name="Group 10"/>
          <p:cNvGrpSpPr/>
          <p:nvPr/>
        </p:nvGrpSpPr>
        <p:grpSpPr>
          <a:xfrm rot="-10800000">
            <a:off x="14173200" y="2638441"/>
            <a:ext cx="3086100" cy="1543050"/>
            <a:chOff x="0" y="0"/>
            <a:chExt cx="812800" cy="406400"/>
          </a:xfrm>
        </p:grpSpPr>
        <p:sp>
          <p:nvSpPr>
            <p:cNvPr id="11" name="Freeform 11"/>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CDD6FF"/>
            </a:solidFill>
          </p:spPr>
          <p:txBody>
            <a:bodyPr/>
            <a:lstStyle/>
            <a:p>
              <a:endParaRPr lang="en-PH"/>
            </a:p>
          </p:txBody>
        </p:sp>
        <p:sp>
          <p:nvSpPr>
            <p:cNvPr id="12" name="TextBox 12"/>
            <p:cNvSpPr txBox="1"/>
            <p:nvPr/>
          </p:nvSpPr>
          <p:spPr>
            <a:xfrm>
              <a:off x="0" y="-38100"/>
              <a:ext cx="698500" cy="444500"/>
            </a:xfrm>
            <a:prstGeom prst="rect">
              <a:avLst/>
            </a:prstGeom>
          </p:spPr>
          <p:txBody>
            <a:bodyPr lIns="50800" tIns="50800" rIns="50800" bIns="50800" rtlCol="0" anchor="ctr"/>
            <a:lstStyle/>
            <a:p>
              <a:pPr algn="ctr">
                <a:lnSpc>
                  <a:spcPts val="3351"/>
                </a:lnSpc>
              </a:pPr>
              <a:endParaRPr/>
            </a:p>
          </p:txBody>
        </p:sp>
      </p:grpSp>
      <p:grpSp>
        <p:nvGrpSpPr>
          <p:cNvPr id="13" name="Group 13"/>
          <p:cNvGrpSpPr/>
          <p:nvPr/>
        </p:nvGrpSpPr>
        <p:grpSpPr>
          <a:xfrm>
            <a:off x="11374729" y="2638441"/>
            <a:ext cx="5884571" cy="1543050"/>
            <a:chOff x="0" y="0"/>
            <a:chExt cx="1549846" cy="406400"/>
          </a:xfrm>
        </p:grpSpPr>
        <p:sp>
          <p:nvSpPr>
            <p:cNvPr id="14" name="Freeform 14"/>
            <p:cNvSpPr/>
            <p:nvPr/>
          </p:nvSpPr>
          <p:spPr>
            <a:xfrm>
              <a:off x="0" y="0"/>
              <a:ext cx="1549846" cy="406400"/>
            </a:xfrm>
            <a:custGeom>
              <a:avLst/>
              <a:gdLst/>
              <a:ahLst/>
              <a:cxnLst/>
              <a:rect l="l" t="t" r="r" b="b"/>
              <a:pathLst>
                <a:path w="1549846" h="406400">
                  <a:moveTo>
                    <a:pt x="0" y="0"/>
                  </a:moveTo>
                  <a:lnTo>
                    <a:pt x="1346646" y="0"/>
                  </a:lnTo>
                  <a:lnTo>
                    <a:pt x="1549846" y="203200"/>
                  </a:lnTo>
                  <a:lnTo>
                    <a:pt x="1346646" y="406400"/>
                  </a:lnTo>
                  <a:lnTo>
                    <a:pt x="0" y="406400"/>
                  </a:lnTo>
                  <a:lnTo>
                    <a:pt x="203200" y="203200"/>
                  </a:lnTo>
                  <a:lnTo>
                    <a:pt x="0" y="0"/>
                  </a:lnTo>
                  <a:close/>
                </a:path>
              </a:pathLst>
            </a:custGeom>
            <a:solidFill>
              <a:srgbClr val="CDD6FF"/>
            </a:solidFill>
          </p:spPr>
          <p:txBody>
            <a:bodyPr/>
            <a:lstStyle/>
            <a:p>
              <a:endParaRPr lang="en-PH"/>
            </a:p>
          </p:txBody>
        </p:sp>
        <p:sp>
          <p:nvSpPr>
            <p:cNvPr id="15" name="TextBox 15"/>
            <p:cNvSpPr txBox="1"/>
            <p:nvPr/>
          </p:nvSpPr>
          <p:spPr>
            <a:xfrm>
              <a:off x="177800" y="-38100"/>
              <a:ext cx="1295846" cy="444500"/>
            </a:xfrm>
            <a:prstGeom prst="rect">
              <a:avLst/>
            </a:prstGeom>
          </p:spPr>
          <p:txBody>
            <a:bodyPr lIns="50800" tIns="50800" rIns="50800" bIns="50800" rtlCol="0" anchor="ctr"/>
            <a:lstStyle/>
            <a:p>
              <a:pPr algn="ctr">
                <a:lnSpc>
                  <a:spcPts val="3351"/>
                </a:lnSpc>
              </a:pPr>
              <a:r>
                <a:rPr lang="en-US" sz="2394">
                  <a:solidFill>
                    <a:srgbClr val="000000"/>
                  </a:solidFill>
                  <a:latin typeface="Montserrat"/>
                  <a:ea typeface="Montserrat"/>
                  <a:cs typeface="Montserrat"/>
                  <a:sym typeface="Montserrat"/>
                </a:rPr>
                <a:t>Overdispersion Test</a:t>
              </a:r>
            </a:p>
          </p:txBody>
        </p:sp>
      </p:grpSp>
      <p:grpSp>
        <p:nvGrpSpPr>
          <p:cNvPr id="16" name="Group 16"/>
          <p:cNvGrpSpPr/>
          <p:nvPr/>
        </p:nvGrpSpPr>
        <p:grpSpPr>
          <a:xfrm>
            <a:off x="15829142" y="4009700"/>
            <a:ext cx="1430158" cy="1617940"/>
            <a:chOff x="0" y="0"/>
            <a:chExt cx="812800" cy="919522"/>
          </a:xfrm>
        </p:grpSpPr>
        <p:sp>
          <p:nvSpPr>
            <p:cNvPr id="17" name="Freeform 17"/>
            <p:cNvSpPr/>
            <p:nvPr/>
          </p:nvSpPr>
          <p:spPr>
            <a:xfrm>
              <a:off x="0" y="0"/>
              <a:ext cx="812800" cy="919522"/>
            </a:xfrm>
            <a:custGeom>
              <a:avLst/>
              <a:gdLst/>
              <a:ahLst/>
              <a:cxnLst/>
              <a:rect l="l" t="t" r="r" b="b"/>
              <a:pathLst>
                <a:path w="812800" h="919522">
                  <a:moveTo>
                    <a:pt x="406400" y="919522"/>
                  </a:moveTo>
                  <a:lnTo>
                    <a:pt x="0" y="513122"/>
                  </a:lnTo>
                  <a:lnTo>
                    <a:pt x="203200" y="513122"/>
                  </a:lnTo>
                  <a:lnTo>
                    <a:pt x="203200" y="0"/>
                  </a:lnTo>
                  <a:lnTo>
                    <a:pt x="609600" y="0"/>
                  </a:lnTo>
                  <a:lnTo>
                    <a:pt x="609600" y="513122"/>
                  </a:lnTo>
                  <a:lnTo>
                    <a:pt x="812800" y="513122"/>
                  </a:lnTo>
                  <a:lnTo>
                    <a:pt x="406400" y="919522"/>
                  </a:lnTo>
                  <a:close/>
                </a:path>
              </a:pathLst>
            </a:custGeom>
            <a:solidFill>
              <a:srgbClr val="CDD6FF"/>
            </a:solidFill>
          </p:spPr>
          <p:txBody>
            <a:bodyPr/>
            <a:lstStyle/>
            <a:p>
              <a:endParaRPr lang="en-PH"/>
            </a:p>
          </p:txBody>
        </p:sp>
        <p:sp>
          <p:nvSpPr>
            <p:cNvPr id="18" name="TextBox 18"/>
            <p:cNvSpPr txBox="1"/>
            <p:nvPr/>
          </p:nvSpPr>
          <p:spPr>
            <a:xfrm>
              <a:off x="203200" y="-38100"/>
              <a:ext cx="406400" cy="856022"/>
            </a:xfrm>
            <a:prstGeom prst="rect">
              <a:avLst/>
            </a:prstGeom>
          </p:spPr>
          <p:txBody>
            <a:bodyPr lIns="50800" tIns="50800" rIns="50800" bIns="50800" rtlCol="0" anchor="ctr"/>
            <a:lstStyle/>
            <a:p>
              <a:pPr algn="ctr">
                <a:lnSpc>
                  <a:spcPts val="3351"/>
                </a:lnSpc>
              </a:pPr>
              <a:r>
                <a:rPr lang="en-US" sz="2394">
                  <a:solidFill>
                    <a:srgbClr val="000000"/>
                  </a:solidFill>
                  <a:latin typeface="Montserrat"/>
                  <a:ea typeface="Montserrat"/>
                  <a:cs typeface="Montserrat"/>
                  <a:sym typeface="Montserrat"/>
                </a:rPr>
                <a:t>Yes</a:t>
              </a:r>
            </a:p>
          </p:txBody>
        </p:sp>
      </p:grpSp>
      <p:grpSp>
        <p:nvGrpSpPr>
          <p:cNvPr id="19" name="Group 19"/>
          <p:cNvGrpSpPr/>
          <p:nvPr/>
        </p:nvGrpSpPr>
        <p:grpSpPr>
          <a:xfrm rot="-10800000">
            <a:off x="13689060" y="6105509"/>
            <a:ext cx="3570240" cy="1543050"/>
            <a:chOff x="0" y="0"/>
            <a:chExt cx="940310" cy="406400"/>
          </a:xfrm>
        </p:grpSpPr>
        <p:sp>
          <p:nvSpPr>
            <p:cNvPr id="20" name="Freeform 20"/>
            <p:cNvSpPr/>
            <p:nvPr/>
          </p:nvSpPr>
          <p:spPr>
            <a:xfrm>
              <a:off x="0" y="0"/>
              <a:ext cx="940310" cy="406400"/>
            </a:xfrm>
            <a:custGeom>
              <a:avLst/>
              <a:gdLst/>
              <a:ahLst/>
              <a:cxnLst/>
              <a:rect l="l" t="t" r="r" b="b"/>
              <a:pathLst>
                <a:path w="940310" h="406400">
                  <a:moveTo>
                    <a:pt x="737110" y="0"/>
                  </a:moveTo>
                  <a:lnTo>
                    <a:pt x="0" y="0"/>
                  </a:lnTo>
                  <a:lnTo>
                    <a:pt x="0" y="406400"/>
                  </a:lnTo>
                  <a:lnTo>
                    <a:pt x="737110" y="406400"/>
                  </a:lnTo>
                  <a:lnTo>
                    <a:pt x="940310" y="203200"/>
                  </a:lnTo>
                  <a:lnTo>
                    <a:pt x="737110" y="0"/>
                  </a:lnTo>
                  <a:close/>
                </a:path>
              </a:pathLst>
            </a:custGeom>
            <a:solidFill>
              <a:srgbClr val="CDD6FF"/>
            </a:solidFill>
          </p:spPr>
          <p:txBody>
            <a:bodyPr/>
            <a:lstStyle/>
            <a:p>
              <a:endParaRPr lang="en-PH"/>
            </a:p>
          </p:txBody>
        </p:sp>
        <p:sp>
          <p:nvSpPr>
            <p:cNvPr id="21" name="TextBox 21"/>
            <p:cNvSpPr txBox="1"/>
            <p:nvPr/>
          </p:nvSpPr>
          <p:spPr>
            <a:xfrm>
              <a:off x="0" y="-38100"/>
              <a:ext cx="826010" cy="444500"/>
            </a:xfrm>
            <a:prstGeom prst="rect">
              <a:avLst/>
            </a:prstGeom>
          </p:spPr>
          <p:txBody>
            <a:bodyPr lIns="50800" tIns="50800" rIns="50800" bIns="50800" rtlCol="0" anchor="ctr"/>
            <a:lstStyle/>
            <a:p>
              <a:pPr algn="ctr">
                <a:lnSpc>
                  <a:spcPts val="3351"/>
                </a:lnSpc>
              </a:pPr>
              <a:endParaRPr/>
            </a:p>
          </p:txBody>
        </p:sp>
      </p:grpSp>
      <p:grpSp>
        <p:nvGrpSpPr>
          <p:cNvPr id="22" name="Group 22"/>
          <p:cNvGrpSpPr/>
          <p:nvPr/>
        </p:nvGrpSpPr>
        <p:grpSpPr>
          <a:xfrm>
            <a:off x="11374729" y="4009700"/>
            <a:ext cx="1430158" cy="1617940"/>
            <a:chOff x="0" y="0"/>
            <a:chExt cx="812800" cy="919522"/>
          </a:xfrm>
        </p:grpSpPr>
        <p:sp>
          <p:nvSpPr>
            <p:cNvPr id="23" name="Freeform 23"/>
            <p:cNvSpPr/>
            <p:nvPr/>
          </p:nvSpPr>
          <p:spPr>
            <a:xfrm>
              <a:off x="0" y="0"/>
              <a:ext cx="812800" cy="919522"/>
            </a:xfrm>
            <a:custGeom>
              <a:avLst/>
              <a:gdLst/>
              <a:ahLst/>
              <a:cxnLst/>
              <a:rect l="l" t="t" r="r" b="b"/>
              <a:pathLst>
                <a:path w="812800" h="919522">
                  <a:moveTo>
                    <a:pt x="406400" y="919522"/>
                  </a:moveTo>
                  <a:lnTo>
                    <a:pt x="0" y="513122"/>
                  </a:lnTo>
                  <a:lnTo>
                    <a:pt x="203200" y="513122"/>
                  </a:lnTo>
                  <a:lnTo>
                    <a:pt x="203200" y="0"/>
                  </a:lnTo>
                  <a:lnTo>
                    <a:pt x="609600" y="0"/>
                  </a:lnTo>
                  <a:lnTo>
                    <a:pt x="609600" y="513122"/>
                  </a:lnTo>
                  <a:lnTo>
                    <a:pt x="812800" y="513122"/>
                  </a:lnTo>
                  <a:lnTo>
                    <a:pt x="406400" y="919522"/>
                  </a:lnTo>
                  <a:close/>
                </a:path>
              </a:pathLst>
            </a:custGeom>
            <a:solidFill>
              <a:srgbClr val="CDD6FF"/>
            </a:solidFill>
          </p:spPr>
          <p:txBody>
            <a:bodyPr/>
            <a:lstStyle/>
            <a:p>
              <a:endParaRPr lang="en-PH"/>
            </a:p>
          </p:txBody>
        </p:sp>
        <p:sp>
          <p:nvSpPr>
            <p:cNvPr id="24" name="TextBox 24"/>
            <p:cNvSpPr txBox="1"/>
            <p:nvPr/>
          </p:nvSpPr>
          <p:spPr>
            <a:xfrm>
              <a:off x="203200" y="-38100"/>
              <a:ext cx="406400" cy="856022"/>
            </a:xfrm>
            <a:prstGeom prst="rect">
              <a:avLst/>
            </a:prstGeom>
          </p:spPr>
          <p:txBody>
            <a:bodyPr lIns="50800" tIns="50800" rIns="50800" bIns="50800" rtlCol="0" anchor="ctr"/>
            <a:lstStyle/>
            <a:p>
              <a:pPr algn="ctr">
                <a:lnSpc>
                  <a:spcPts val="3351"/>
                </a:lnSpc>
              </a:pPr>
              <a:r>
                <a:rPr lang="en-US" sz="2394">
                  <a:solidFill>
                    <a:srgbClr val="000000"/>
                  </a:solidFill>
                  <a:latin typeface="Montserrat"/>
                  <a:ea typeface="Montserrat"/>
                  <a:cs typeface="Montserrat"/>
                  <a:sym typeface="Montserrat"/>
                </a:rPr>
                <a:t>No</a:t>
              </a:r>
            </a:p>
          </p:txBody>
        </p:sp>
      </p:grpSp>
      <p:grpSp>
        <p:nvGrpSpPr>
          <p:cNvPr id="25" name="Group 25"/>
          <p:cNvGrpSpPr/>
          <p:nvPr/>
        </p:nvGrpSpPr>
        <p:grpSpPr>
          <a:xfrm rot="-10800000">
            <a:off x="9750270" y="6105509"/>
            <a:ext cx="3882588" cy="1543050"/>
            <a:chOff x="0" y="0"/>
            <a:chExt cx="1022575" cy="406400"/>
          </a:xfrm>
        </p:grpSpPr>
        <p:sp>
          <p:nvSpPr>
            <p:cNvPr id="26" name="Freeform 26"/>
            <p:cNvSpPr/>
            <p:nvPr/>
          </p:nvSpPr>
          <p:spPr>
            <a:xfrm>
              <a:off x="0" y="0"/>
              <a:ext cx="1022575" cy="406400"/>
            </a:xfrm>
            <a:custGeom>
              <a:avLst/>
              <a:gdLst/>
              <a:ahLst/>
              <a:cxnLst/>
              <a:rect l="l" t="t" r="r" b="b"/>
              <a:pathLst>
                <a:path w="1022575" h="406400">
                  <a:moveTo>
                    <a:pt x="0" y="0"/>
                  </a:moveTo>
                  <a:lnTo>
                    <a:pt x="819375" y="0"/>
                  </a:lnTo>
                  <a:lnTo>
                    <a:pt x="1022575" y="203200"/>
                  </a:lnTo>
                  <a:lnTo>
                    <a:pt x="819375" y="406400"/>
                  </a:lnTo>
                  <a:lnTo>
                    <a:pt x="0" y="406400"/>
                  </a:lnTo>
                  <a:lnTo>
                    <a:pt x="203200" y="203200"/>
                  </a:lnTo>
                  <a:lnTo>
                    <a:pt x="0" y="0"/>
                  </a:lnTo>
                  <a:close/>
                </a:path>
              </a:pathLst>
            </a:custGeom>
            <a:solidFill>
              <a:srgbClr val="CDD6FF"/>
            </a:solidFill>
          </p:spPr>
          <p:txBody>
            <a:bodyPr/>
            <a:lstStyle/>
            <a:p>
              <a:endParaRPr lang="en-PH"/>
            </a:p>
          </p:txBody>
        </p:sp>
        <p:sp>
          <p:nvSpPr>
            <p:cNvPr id="27" name="TextBox 27"/>
            <p:cNvSpPr txBox="1"/>
            <p:nvPr/>
          </p:nvSpPr>
          <p:spPr>
            <a:xfrm>
              <a:off x="177800" y="-38100"/>
              <a:ext cx="768575" cy="444500"/>
            </a:xfrm>
            <a:prstGeom prst="rect">
              <a:avLst/>
            </a:prstGeom>
          </p:spPr>
          <p:txBody>
            <a:bodyPr lIns="50800" tIns="50800" rIns="50800" bIns="50800" rtlCol="0" anchor="ctr"/>
            <a:lstStyle/>
            <a:p>
              <a:pPr algn="ctr">
                <a:lnSpc>
                  <a:spcPts val="3351"/>
                </a:lnSpc>
              </a:pPr>
              <a:endParaRPr/>
            </a:p>
          </p:txBody>
        </p:sp>
      </p:grpSp>
      <p:sp>
        <p:nvSpPr>
          <p:cNvPr id="28" name="TextBox 28"/>
          <p:cNvSpPr txBox="1"/>
          <p:nvPr/>
        </p:nvSpPr>
        <p:spPr>
          <a:xfrm>
            <a:off x="305925" y="264151"/>
            <a:ext cx="11010696" cy="953135"/>
          </a:xfrm>
          <a:prstGeom prst="rect">
            <a:avLst/>
          </a:prstGeom>
        </p:spPr>
        <p:txBody>
          <a:bodyPr lIns="0" tIns="0" rIns="0" bIns="0" rtlCol="0" anchor="t">
            <a:spAutoFit/>
          </a:bodyPr>
          <a:lstStyle/>
          <a:p>
            <a:pPr algn="l">
              <a:lnSpc>
                <a:spcPts val="7840"/>
              </a:lnSpc>
            </a:pPr>
            <a:r>
              <a:rPr lang="en-US" sz="5600" b="1">
                <a:solidFill>
                  <a:srgbClr val="2254C5"/>
                </a:solidFill>
                <a:latin typeface="Montserrat Bold"/>
                <a:ea typeface="Montserrat Bold"/>
                <a:cs typeface="Montserrat Bold"/>
                <a:sym typeface="Montserrat Bold"/>
              </a:rPr>
              <a:t>Systematic Literature Review</a:t>
            </a:r>
          </a:p>
        </p:txBody>
      </p:sp>
      <p:sp>
        <p:nvSpPr>
          <p:cNvPr id="29" name="TextBox 29"/>
          <p:cNvSpPr txBox="1"/>
          <p:nvPr/>
        </p:nvSpPr>
        <p:spPr>
          <a:xfrm>
            <a:off x="14174007" y="6240691"/>
            <a:ext cx="3085293" cy="1234585"/>
          </a:xfrm>
          <a:prstGeom prst="rect">
            <a:avLst/>
          </a:prstGeom>
        </p:spPr>
        <p:txBody>
          <a:bodyPr lIns="0" tIns="0" rIns="0" bIns="0" rtlCol="0" anchor="t">
            <a:spAutoFit/>
          </a:bodyPr>
          <a:lstStyle/>
          <a:p>
            <a:pPr algn="ctr">
              <a:lnSpc>
                <a:spcPts val="3351"/>
              </a:lnSpc>
              <a:spcBef>
                <a:spcPct val="0"/>
              </a:spcBef>
            </a:pPr>
            <a:r>
              <a:rPr lang="en-US" sz="2394">
                <a:solidFill>
                  <a:srgbClr val="000000"/>
                </a:solidFill>
                <a:latin typeface="Montserrat"/>
                <a:ea typeface="Montserrat"/>
                <a:cs typeface="Montserrat"/>
                <a:sym typeface="Montserrat"/>
              </a:rPr>
              <a:t>Negative Binomial Parameter Estimation</a:t>
            </a:r>
          </a:p>
        </p:txBody>
      </p:sp>
      <p:sp>
        <p:nvSpPr>
          <p:cNvPr id="30" name="TextBox 30"/>
          <p:cNvSpPr txBox="1"/>
          <p:nvPr/>
        </p:nvSpPr>
        <p:spPr>
          <a:xfrm>
            <a:off x="10363579" y="6450241"/>
            <a:ext cx="2655970" cy="815485"/>
          </a:xfrm>
          <a:prstGeom prst="rect">
            <a:avLst/>
          </a:prstGeom>
        </p:spPr>
        <p:txBody>
          <a:bodyPr lIns="0" tIns="0" rIns="0" bIns="0" rtlCol="0" anchor="t">
            <a:spAutoFit/>
          </a:bodyPr>
          <a:lstStyle/>
          <a:p>
            <a:pPr algn="ctr">
              <a:lnSpc>
                <a:spcPts val="3351"/>
              </a:lnSpc>
              <a:spcBef>
                <a:spcPct val="0"/>
              </a:spcBef>
            </a:pPr>
            <a:r>
              <a:rPr lang="en-US" sz="2394">
                <a:solidFill>
                  <a:srgbClr val="000000"/>
                </a:solidFill>
                <a:latin typeface="Montserrat"/>
                <a:ea typeface="Montserrat"/>
                <a:cs typeface="Montserrat"/>
                <a:sym typeface="Montserrat"/>
              </a:rPr>
              <a:t>Parameter Testing</a:t>
            </a:r>
          </a:p>
        </p:txBody>
      </p:sp>
      <p:grpSp>
        <p:nvGrpSpPr>
          <p:cNvPr id="31" name="Group 31"/>
          <p:cNvGrpSpPr/>
          <p:nvPr/>
        </p:nvGrpSpPr>
        <p:grpSpPr>
          <a:xfrm rot="-10800000">
            <a:off x="5867681" y="6105509"/>
            <a:ext cx="3882588" cy="1543050"/>
            <a:chOff x="0" y="0"/>
            <a:chExt cx="1022575" cy="406400"/>
          </a:xfrm>
        </p:grpSpPr>
        <p:sp>
          <p:nvSpPr>
            <p:cNvPr id="32" name="Freeform 32"/>
            <p:cNvSpPr/>
            <p:nvPr/>
          </p:nvSpPr>
          <p:spPr>
            <a:xfrm>
              <a:off x="0" y="0"/>
              <a:ext cx="1022575" cy="406400"/>
            </a:xfrm>
            <a:custGeom>
              <a:avLst/>
              <a:gdLst/>
              <a:ahLst/>
              <a:cxnLst/>
              <a:rect l="l" t="t" r="r" b="b"/>
              <a:pathLst>
                <a:path w="1022575" h="406400">
                  <a:moveTo>
                    <a:pt x="0" y="0"/>
                  </a:moveTo>
                  <a:lnTo>
                    <a:pt x="819375" y="0"/>
                  </a:lnTo>
                  <a:lnTo>
                    <a:pt x="1022575" y="203200"/>
                  </a:lnTo>
                  <a:lnTo>
                    <a:pt x="819375" y="406400"/>
                  </a:lnTo>
                  <a:lnTo>
                    <a:pt x="0" y="406400"/>
                  </a:lnTo>
                  <a:lnTo>
                    <a:pt x="203200" y="203200"/>
                  </a:lnTo>
                  <a:lnTo>
                    <a:pt x="0" y="0"/>
                  </a:lnTo>
                  <a:close/>
                </a:path>
              </a:pathLst>
            </a:custGeom>
            <a:solidFill>
              <a:srgbClr val="CDD6FF"/>
            </a:solidFill>
          </p:spPr>
          <p:txBody>
            <a:bodyPr/>
            <a:lstStyle/>
            <a:p>
              <a:endParaRPr lang="en-PH"/>
            </a:p>
          </p:txBody>
        </p:sp>
        <p:sp>
          <p:nvSpPr>
            <p:cNvPr id="33" name="TextBox 33"/>
            <p:cNvSpPr txBox="1"/>
            <p:nvPr/>
          </p:nvSpPr>
          <p:spPr>
            <a:xfrm>
              <a:off x="177800" y="-38100"/>
              <a:ext cx="768575" cy="444500"/>
            </a:xfrm>
            <a:prstGeom prst="rect">
              <a:avLst/>
            </a:prstGeom>
          </p:spPr>
          <p:txBody>
            <a:bodyPr lIns="50800" tIns="50800" rIns="50800" bIns="50800" rtlCol="0" anchor="ctr"/>
            <a:lstStyle/>
            <a:p>
              <a:pPr algn="ctr">
                <a:lnSpc>
                  <a:spcPts val="3351"/>
                </a:lnSpc>
              </a:pPr>
              <a:endParaRPr/>
            </a:p>
          </p:txBody>
        </p:sp>
      </p:grpSp>
      <p:sp>
        <p:nvSpPr>
          <p:cNvPr id="34" name="TextBox 34"/>
          <p:cNvSpPr txBox="1"/>
          <p:nvPr/>
        </p:nvSpPr>
        <p:spPr>
          <a:xfrm>
            <a:off x="6480990" y="6450241"/>
            <a:ext cx="2655970" cy="815485"/>
          </a:xfrm>
          <a:prstGeom prst="rect">
            <a:avLst/>
          </a:prstGeom>
        </p:spPr>
        <p:txBody>
          <a:bodyPr lIns="0" tIns="0" rIns="0" bIns="0" rtlCol="0" anchor="t">
            <a:spAutoFit/>
          </a:bodyPr>
          <a:lstStyle/>
          <a:p>
            <a:pPr algn="ctr">
              <a:lnSpc>
                <a:spcPts val="3351"/>
              </a:lnSpc>
              <a:spcBef>
                <a:spcPct val="0"/>
              </a:spcBef>
            </a:pPr>
            <a:r>
              <a:rPr lang="en-US" sz="2394">
                <a:solidFill>
                  <a:srgbClr val="000000"/>
                </a:solidFill>
                <a:latin typeface="Montserrat"/>
                <a:ea typeface="Montserrat"/>
                <a:cs typeface="Montserrat"/>
                <a:sym typeface="Montserrat"/>
              </a:rPr>
              <a:t>Model Interpretation</a:t>
            </a:r>
          </a:p>
        </p:txBody>
      </p:sp>
      <p:grpSp>
        <p:nvGrpSpPr>
          <p:cNvPr id="35" name="Group 35"/>
          <p:cNvGrpSpPr/>
          <p:nvPr/>
        </p:nvGrpSpPr>
        <p:grpSpPr>
          <a:xfrm rot="-10800000">
            <a:off x="1584733" y="6105509"/>
            <a:ext cx="3882588" cy="1543050"/>
            <a:chOff x="0" y="0"/>
            <a:chExt cx="1022575" cy="406400"/>
          </a:xfrm>
        </p:grpSpPr>
        <p:sp>
          <p:nvSpPr>
            <p:cNvPr id="36" name="Freeform 36"/>
            <p:cNvSpPr/>
            <p:nvPr/>
          </p:nvSpPr>
          <p:spPr>
            <a:xfrm>
              <a:off x="0" y="0"/>
              <a:ext cx="1022575" cy="406400"/>
            </a:xfrm>
            <a:custGeom>
              <a:avLst/>
              <a:gdLst/>
              <a:ahLst/>
              <a:cxnLst/>
              <a:rect l="l" t="t" r="r" b="b"/>
              <a:pathLst>
                <a:path w="1022575" h="406400">
                  <a:moveTo>
                    <a:pt x="0" y="0"/>
                  </a:moveTo>
                  <a:lnTo>
                    <a:pt x="819375" y="0"/>
                  </a:lnTo>
                  <a:lnTo>
                    <a:pt x="1022575" y="203200"/>
                  </a:lnTo>
                  <a:lnTo>
                    <a:pt x="819375" y="406400"/>
                  </a:lnTo>
                  <a:lnTo>
                    <a:pt x="0" y="406400"/>
                  </a:lnTo>
                  <a:lnTo>
                    <a:pt x="203200" y="203200"/>
                  </a:lnTo>
                  <a:lnTo>
                    <a:pt x="0" y="0"/>
                  </a:lnTo>
                  <a:close/>
                </a:path>
              </a:pathLst>
            </a:custGeom>
            <a:solidFill>
              <a:srgbClr val="CDD6FF"/>
            </a:solidFill>
          </p:spPr>
          <p:txBody>
            <a:bodyPr/>
            <a:lstStyle/>
            <a:p>
              <a:endParaRPr lang="en-PH"/>
            </a:p>
          </p:txBody>
        </p:sp>
        <p:sp>
          <p:nvSpPr>
            <p:cNvPr id="37" name="TextBox 37"/>
            <p:cNvSpPr txBox="1"/>
            <p:nvPr/>
          </p:nvSpPr>
          <p:spPr>
            <a:xfrm>
              <a:off x="177800" y="-38100"/>
              <a:ext cx="768575" cy="444500"/>
            </a:xfrm>
            <a:prstGeom prst="rect">
              <a:avLst/>
            </a:prstGeom>
          </p:spPr>
          <p:txBody>
            <a:bodyPr lIns="50800" tIns="50800" rIns="50800" bIns="50800" rtlCol="0" anchor="ctr"/>
            <a:lstStyle/>
            <a:p>
              <a:pPr algn="ctr">
                <a:lnSpc>
                  <a:spcPts val="3351"/>
                </a:lnSpc>
              </a:pPr>
              <a:endParaRPr/>
            </a:p>
          </p:txBody>
        </p:sp>
      </p:grpSp>
      <p:sp>
        <p:nvSpPr>
          <p:cNvPr id="38" name="TextBox 38"/>
          <p:cNvSpPr txBox="1"/>
          <p:nvPr/>
        </p:nvSpPr>
        <p:spPr>
          <a:xfrm>
            <a:off x="1982986" y="6659791"/>
            <a:ext cx="2655970" cy="396385"/>
          </a:xfrm>
          <a:prstGeom prst="rect">
            <a:avLst/>
          </a:prstGeom>
        </p:spPr>
        <p:txBody>
          <a:bodyPr lIns="0" tIns="0" rIns="0" bIns="0" rtlCol="0" anchor="t">
            <a:spAutoFit/>
          </a:bodyPr>
          <a:lstStyle/>
          <a:p>
            <a:pPr algn="ctr">
              <a:lnSpc>
                <a:spcPts val="3351"/>
              </a:lnSpc>
              <a:spcBef>
                <a:spcPct val="0"/>
              </a:spcBef>
            </a:pPr>
            <a:r>
              <a:rPr lang="en-US" sz="2394">
                <a:solidFill>
                  <a:srgbClr val="000000"/>
                </a:solidFill>
                <a:latin typeface="Montserrat"/>
                <a:ea typeface="Montserrat"/>
                <a:cs typeface="Montserrat"/>
                <a:sym typeface="Montserrat"/>
              </a:rPr>
              <a:t>Conclusion</a:t>
            </a:r>
          </a:p>
        </p:txBody>
      </p:sp>
      <p:sp>
        <p:nvSpPr>
          <p:cNvPr id="39" name="TextBox 39"/>
          <p:cNvSpPr txBox="1"/>
          <p:nvPr/>
        </p:nvSpPr>
        <p:spPr>
          <a:xfrm>
            <a:off x="5557838" y="8153698"/>
            <a:ext cx="7172325" cy="597046"/>
          </a:xfrm>
          <a:prstGeom prst="rect">
            <a:avLst/>
          </a:prstGeom>
        </p:spPr>
        <p:txBody>
          <a:bodyPr lIns="0" tIns="0" rIns="0" bIns="0" rtlCol="0" anchor="t">
            <a:spAutoFit/>
          </a:bodyPr>
          <a:lstStyle/>
          <a:p>
            <a:pPr algn="ctr">
              <a:lnSpc>
                <a:spcPts val="4891"/>
              </a:lnSpc>
              <a:spcBef>
                <a:spcPct val="0"/>
              </a:spcBef>
            </a:pPr>
            <a:r>
              <a:rPr lang="en-US" sz="3494" b="1">
                <a:solidFill>
                  <a:srgbClr val="000000"/>
                </a:solidFill>
                <a:latin typeface="Montserrat Bold"/>
                <a:ea typeface="Montserrat Bold"/>
                <a:cs typeface="Montserrat Bold"/>
                <a:sym typeface="Montserrat Bold"/>
              </a:rPr>
              <a:t>Fadhilah Fitri (2021) Flow Chart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254C5"/>
        </a:solidFill>
        <a:effectLst/>
      </p:bgPr>
    </p:bg>
    <p:spTree>
      <p:nvGrpSpPr>
        <p:cNvPr id="1" name=""/>
        <p:cNvGrpSpPr/>
        <p:nvPr/>
      </p:nvGrpSpPr>
      <p:grpSpPr>
        <a:xfrm>
          <a:off x="0" y="0"/>
          <a:ext cx="0" cy="0"/>
          <a:chOff x="0" y="0"/>
          <a:chExt cx="0" cy="0"/>
        </a:xfrm>
      </p:grpSpPr>
      <p:sp>
        <p:nvSpPr>
          <p:cNvPr id="2" name="TextBox 2"/>
          <p:cNvSpPr txBox="1"/>
          <p:nvPr/>
        </p:nvSpPr>
        <p:spPr>
          <a:xfrm>
            <a:off x="1345688" y="1509237"/>
            <a:ext cx="15225257" cy="6420100"/>
          </a:xfrm>
          <a:prstGeom prst="rect">
            <a:avLst/>
          </a:prstGeom>
        </p:spPr>
        <p:txBody>
          <a:bodyPr lIns="0" tIns="0" rIns="0" bIns="0" rtlCol="0" anchor="t">
            <a:spAutoFit/>
          </a:bodyPr>
          <a:lstStyle/>
          <a:p>
            <a:pPr algn="l">
              <a:lnSpc>
                <a:spcPts val="12012"/>
              </a:lnSpc>
            </a:pPr>
            <a:r>
              <a:rPr lang="en-US" sz="8580" b="1">
                <a:solidFill>
                  <a:srgbClr val="FFFFFF"/>
                </a:solidFill>
                <a:latin typeface="Montserrat Bold"/>
                <a:ea typeface="Montserrat Bold"/>
                <a:cs typeface="Montserrat Bold"/>
                <a:sym typeface="Montserrat Bold"/>
              </a:rPr>
              <a:t>Objective 1: </a:t>
            </a:r>
          </a:p>
          <a:p>
            <a:pPr algn="l">
              <a:lnSpc>
                <a:spcPts val="12012"/>
              </a:lnSpc>
            </a:pPr>
            <a:endParaRPr lang="en-US" sz="8580" b="1">
              <a:solidFill>
                <a:srgbClr val="FFFFFF"/>
              </a:solidFill>
              <a:latin typeface="Montserrat Bold"/>
              <a:ea typeface="Montserrat Bold"/>
              <a:cs typeface="Montserrat Bold"/>
              <a:sym typeface="Montserrat Bold"/>
            </a:endParaRPr>
          </a:p>
          <a:p>
            <a:pPr algn="l">
              <a:lnSpc>
                <a:spcPts val="8959"/>
              </a:lnSpc>
            </a:pPr>
            <a:r>
              <a:rPr lang="en-US" sz="6399">
                <a:solidFill>
                  <a:srgbClr val="FFFFFF"/>
                </a:solidFill>
                <a:latin typeface="Montserrat"/>
                <a:ea typeface="Montserrat"/>
                <a:cs typeface="Montserrat"/>
                <a:sym typeface="Montserrat"/>
              </a:rPr>
              <a:t>What are the differences in life expectancy between genders when categorized into distinct ranges?</a:t>
            </a:r>
          </a:p>
        </p:txBody>
      </p:sp>
      <p:sp>
        <p:nvSpPr>
          <p:cNvPr id="3" name="AutoShape 3"/>
          <p:cNvSpPr/>
          <p:nvPr/>
        </p:nvSpPr>
        <p:spPr>
          <a:xfrm>
            <a:off x="-970252" y="9719678"/>
            <a:ext cx="20335605" cy="0"/>
          </a:xfrm>
          <a:prstGeom prst="line">
            <a:avLst/>
          </a:prstGeom>
          <a:ln w="28575" cap="flat">
            <a:solidFill>
              <a:srgbClr val="FFFFFF"/>
            </a:solidFill>
            <a:prstDash val="solid"/>
            <a:headEnd type="none" w="sm" len="sm"/>
            <a:tailEnd type="none" w="sm" len="sm"/>
          </a:ln>
        </p:spPr>
        <p:txBody>
          <a:bodyPr/>
          <a:lstStyle/>
          <a:p>
            <a:endParaRPr lang="en-PH"/>
          </a:p>
        </p:txBody>
      </p:sp>
      <p:sp>
        <p:nvSpPr>
          <p:cNvPr id="4" name="AutoShape 4"/>
          <p:cNvSpPr/>
          <p:nvPr/>
        </p:nvSpPr>
        <p:spPr>
          <a:xfrm>
            <a:off x="-970252" y="532935"/>
            <a:ext cx="20335605" cy="0"/>
          </a:xfrm>
          <a:prstGeom prst="line">
            <a:avLst/>
          </a:prstGeom>
          <a:ln w="28575" cap="flat">
            <a:solidFill>
              <a:srgbClr val="FFFFFF"/>
            </a:solidFill>
            <a:prstDash val="solid"/>
            <a:headEnd type="none" w="sm" len="sm"/>
            <a:tailEnd type="none" w="sm" len="sm"/>
          </a:ln>
        </p:spPr>
        <p:txBody>
          <a:bodyPr/>
          <a:lstStyle/>
          <a:p>
            <a:endParaRPr lang="en-PH"/>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AutoShape 3"/>
          <p:cNvSpPr/>
          <p:nvPr/>
        </p:nvSpPr>
        <p:spPr>
          <a:xfrm flipV="1">
            <a:off x="14032779" y="1014412"/>
            <a:ext cx="6923190" cy="0"/>
          </a:xfrm>
          <a:prstGeom prst="line">
            <a:avLst/>
          </a:prstGeom>
          <a:ln w="28575" cap="flat">
            <a:solidFill>
              <a:srgbClr val="2254C5"/>
            </a:solidFill>
            <a:prstDash val="solid"/>
            <a:headEnd type="none" w="sm" len="sm"/>
            <a:tailEnd type="none" w="sm" len="sm"/>
          </a:ln>
        </p:spPr>
        <p:txBody>
          <a:bodyPr/>
          <a:lstStyle/>
          <a:p>
            <a:endParaRPr lang="en-PH"/>
          </a:p>
        </p:txBody>
      </p:sp>
      <p:grpSp>
        <p:nvGrpSpPr>
          <p:cNvPr id="4" name="Group 4"/>
          <p:cNvGrpSpPr/>
          <p:nvPr/>
        </p:nvGrpSpPr>
        <p:grpSpPr>
          <a:xfrm>
            <a:off x="9641535" y="3187954"/>
            <a:ext cx="7468103" cy="1748118"/>
            <a:chOff x="0" y="0"/>
            <a:chExt cx="3208308" cy="750994"/>
          </a:xfrm>
        </p:grpSpPr>
        <p:sp>
          <p:nvSpPr>
            <p:cNvPr id="5" name="Freeform 5"/>
            <p:cNvSpPr/>
            <p:nvPr/>
          </p:nvSpPr>
          <p:spPr>
            <a:xfrm>
              <a:off x="0" y="0"/>
              <a:ext cx="3208307" cy="750994"/>
            </a:xfrm>
            <a:custGeom>
              <a:avLst/>
              <a:gdLst/>
              <a:ahLst/>
              <a:cxnLst/>
              <a:rect l="l" t="t" r="r" b="b"/>
              <a:pathLst>
                <a:path w="3208307" h="750994">
                  <a:moveTo>
                    <a:pt x="0" y="0"/>
                  </a:moveTo>
                  <a:lnTo>
                    <a:pt x="3208307" y="0"/>
                  </a:lnTo>
                  <a:lnTo>
                    <a:pt x="3208307" y="750994"/>
                  </a:lnTo>
                  <a:lnTo>
                    <a:pt x="0" y="750994"/>
                  </a:lnTo>
                  <a:close/>
                </a:path>
              </a:pathLst>
            </a:custGeom>
            <a:solidFill>
              <a:srgbClr val="2254C5"/>
            </a:solidFill>
          </p:spPr>
          <p:txBody>
            <a:bodyPr/>
            <a:lstStyle/>
            <a:p>
              <a:endParaRPr lang="en-PH"/>
            </a:p>
          </p:txBody>
        </p:sp>
      </p:grpSp>
      <p:sp>
        <p:nvSpPr>
          <p:cNvPr id="6" name="TextBox 6"/>
          <p:cNvSpPr txBox="1"/>
          <p:nvPr/>
        </p:nvSpPr>
        <p:spPr>
          <a:xfrm>
            <a:off x="466318" y="461797"/>
            <a:ext cx="13445199" cy="1970790"/>
          </a:xfrm>
          <a:prstGeom prst="rect">
            <a:avLst/>
          </a:prstGeom>
        </p:spPr>
        <p:txBody>
          <a:bodyPr lIns="0" tIns="0" rIns="0" bIns="0" rtlCol="0" anchor="t">
            <a:spAutoFit/>
          </a:bodyPr>
          <a:lstStyle/>
          <a:p>
            <a:pPr algn="l">
              <a:lnSpc>
                <a:spcPts val="5298"/>
              </a:lnSpc>
            </a:pPr>
            <a:r>
              <a:rPr lang="en-US" sz="3784" b="1">
                <a:solidFill>
                  <a:srgbClr val="2254C5"/>
                </a:solidFill>
                <a:latin typeface="Montserrat Bold"/>
                <a:ea typeface="Montserrat Bold"/>
                <a:cs typeface="Montserrat Bold"/>
                <a:sym typeface="Montserrat Bold"/>
              </a:rPr>
              <a:t>Objective 1: What are the differences in life expectancy between genders when categorized into distinct ranges?</a:t>
            </a:r>
          </a:p>
        </p:txBody>
      </p:sp>
      <p:sp>
        <p:nvSpPr>
          <p:cNvPr id="7" name="TextBox 7"/>
          <p:cNvSpPr txBox="1"/>
          <p:nvPr/>
        </p:nvSpPr>
        <p:spPr>
          <a:xfrm>
            <a:off x="10512902" y="5231347"/>
            <a:ext cx="5303375" cy="970076"/>
          </a:xfrm>
          <a:prstGeom prst="rect">
            <a:avLst/>
          </a:prstGeom>
        </p:spPr>
        <p:txBody>
          <a:bodyPr lIns="0" tIns="0" rIns="0" bIns="0" rtlCol="0" anchor="t">
            <a:spAutoFit/>
          </a:bodyPr>
          <a:lstStyle/>
          <a:p>
            <a:pPr algn="l">
              <a:lnSpc>
                <a:spcPts val="7934"/>
              </a:lnSpc>
            </a:pPr>
            <a:r>
              <a:rPr lang="en-US" sz="5667" b="1">
                <a:solidFill>
                  <a:srgbClr val="2254C5"/>
                </a:solidFill>
                <a:latin typeface="Montserrat Semi-Bold"/>
                <a:ea typeface="Montserrat Semi-Bold"/>
                <a:cs typeface="Montserrat Semi-Bold"/>
                <a:sym typeface="Montserrat Semi-Bold"/>
              </a:rPr>
              <a:t>76.09 years</a:t>
            </a:r>
          </a:p>
        </p:txBody>
      </p:sp>
      <p:sp>
        <p:nvSpPr>
          <p:cNvPr id="8" name="TextBox 8"/>
          <p:cNvSpPr txBox="1"/>
          <p:nvPr/>
        </p:nvSpPr>
        <p:spPr>
          <a:xfrm>
            <a:off x="10512902" y="6472387"/>
            <a:ext cx="2899955" cy="506690"/>
          </a:xfrm>
          <a:prstGeom prst="rect">
            <a:avLst/>
          </a:prstGeom>
        </p:spPr>
        <p:txBody>
          <a:bodyPr lIns="0" tIns="0" rIns="0" bIns="0" rtlCol="0" anchor="t">
            <a:spAutoFit/>
          </a:bodyPr>
          <a:lstStyle/>
          <a:p>
            <a:pPr algn="l">
              <a:lnSpc>
                <a:spcPts val="4151"/>
              </a:lnSpc>
            </a:pPr>
            <a:r>
              <a:rPr lang="en-US" sz="2965" b="1">
                <a:solidFill>
                  <a:srgbClr val="2254C5"/>
                </a:solidFill>
                <a:latin typeface="Montserrat Semi-Bold"/>
                <a:ea typeface="Montserrat Semi-Bold"/>
                <a:cs typeface="Montserrat Semi-Bold"/>
                <a:sym typeface="Montserrat Semi-Bold"/>
              </a:rPr>
              <a:t>FEMALE</a:t>
            </a:r>
          </a:p>
        </p:txBody>
      </p:sp>
      <p:sp>
        <p:nvSpPr>
          <p:cNvPr id="9" name="TextBox 9"/>
          <p:cNvSpPr txBox="1"/>
          <p:nvPr/>
        </p:nvSpPr>
        <p:spPr>
          <a:xfrm>
            <a:off x="10512902" y="7202187"/>
            <a:ext cx="5473612" cy="970076"/>
          </a:xfrm>
          <a:prstGeom prst="rect">
            <a:avLst/>
          </a:prstGeom>
        </p:spPr>
        <p:txBody>
          <a:bodyPr lIns="0" tIns="0" rIns="0" bIns="0" rtlCol="0" anchor="t">
            <a:spAutoFit/>
          </a:bodyPr>
          <a:lstStyle/>
          <a:p>
            <a:pPr algn="l">
              <a:lnSpc>
                <a:spcPts val="7934"/>
              </a:lnSpc>
            </a:pPr>
            <a:r>
              <a:rPr lang="en-US" sz="5667" b="1">
                <a:solidFill>
                  <a:srgbClr val="2254C5"/>
                </a:solidFill>
                <a:latin typeface="Montserrat Semi-Bold"/>
                <a:ea typeface="Montserrat Semi-Bold"/>
                <a:cs typeface="Montserrat Semi-Bold"/>
                <a:sym typeface="Montserrat Semi-Bold"/>
              </a:rPr>
              <a:t>69.30 years</a:t>
            </a:r>
          </a:p>
        </p:txBody>
      </p:sp>
      <p:sp>
        <p:nvSpPr>
          <p:cNvPr id="10" name="TextBox 10"/>
          <p:cNvSpPr txBox="1"/>
          <p:nvPr/>
        </p:nvSpPr>
        <p:spPr>
          <a:xfrm>
            <a:off x="10512902" y="8443227"/>
            <a:ext cx="2967198" cy="506796"/>
          </a:xfrm>
          <a:prstGeom prst="rect">
            <a:avLst/>
          </a:prstGeom>
        </p:spPr>
        <p:txBody>
          <a:bodyPr lIns="0" tIns="0" rIns="0" bIns="0" rtlCol="0" anchor="t">
            <a:spAutoFit/>
          </a:bodyPr>
          <a:lstStyle/>
          <a:p>
            <a:pPr algn="l">
              <a:lnSpc>
                <a:spcPts val="4145"/>
              </a:lnSpc>
            </a:pPr>
            <a:r>
              <a:rPr lang="en-US" sz="2961" b="1">
                <a:solidFill>
                  <a:srgbClr val="2254C5"/>
                </a:solidFill>
                <a:latin typeface="Montserrat Semi-Bold"/>
                <a:ea typeface="Montserrat Semi-Bold"/>
                <a:cs typeface="Montserrat Semi-Bold"/>
                <a:sym typeface="Montserrat Semi-Bold"/>
              </a:rPr>
              <a:t>MALE</a:t>
            </a:r>
          </a:p>
        </p:txBody>
      </p:sp>
      <p:sp>
        <p:nvSpPr>
          <p:cNvPr id="11" name="TextBox 11"/>
          <p:cNvSpPr txBox="1"/>
          <p:nvPr/>
        </p:nvSpPr>
        <p:spPr>
          <a:xfrm>
            <a:off x="9641535" y="3403759"/>
            <a:ext cx="7216348" cy="1249834"/>
          </a:xfrm>
          <a:prstGeom prst="rect">
            <a:avLst/>
          </a:prstGeom>
        </p:spPr>
        <p:txBody>
          <a:bodyPr lIns="0" tIns="0" rIns="0" bIns="0" rtlCol="0" anchor="t">
            <a:spAutoFit/>
          </a:bodyPr>
          <a:lstStyle/>
          <a:p>
            <a:pPr algn="ctr">
              <a:lnSpc>
                <a:spcPts val="5043"/>
              </a:lnSpc>
            </a:pPr>
            <a:r>
              <a:rPr lang="en-US" sz="3602" b="1">
                <a:solidFill>
                  <a:srgbClr val="FFFFFF"/>
                </a:solidFill>
                <a:latin typeface="Montserrat Semi-Bold"/>
                <a:ea typeface="Montserrat Semi-Bold"/>
                <a:cs typeface="Montserrat Semi-Bold"/>
                <a:sym typeface="Montserrat Semi-Bold"/>
              </a:rPr>
              <a:t>Summary Statistics - Median Life Expectancy</a:t>
            </a:r>
          </a:p>
        </p:txBody>
      </p:sp>
      <p:graphicFrame>
        <p:nvGraphicFramePr>
          <p:cNvPr id="12" name="Table 12"/>
          <p:cNvGraphicFramePr>
            <a:graphicFrameLocks noGrp="1"/>
          </p:cNvGraphicFramePr>
          <p:nvPr/>
        </p:nvGraphicFramePr>
        <p:xfrm>
          <a:off x="656588" y="5226708"/>
          <a:ext cx="7566508" cy="2517667"/>
        </p:xfrm>
        <a:graphic>
          <a:graphicData uri="http://schemas.openxmlformats.org/drawingml/2006/table">
            <a:tbl>
              <a:tblPr/>
              <a:tblGrid>
                <a:gridCol w="4395670">
                  <a:extLst>
                    <a:ext uri="{9D8B030D-6E8A-4147-A177-3AD203B41FA5}">
                      <a16:colId xmlns:a16="http://schemas.microsoft.com/office/drawing/2014/main" val="20000"/>
                    </a:ext>
                  </a:extLst>
                </a:gridCol>
                <a:gridCol w="3170838">
                  <a:extLst>
                    <a:ext uri="{9D8B030D-6E8A-4147-A177-3AD203B41FA5}">
                      <a16:colId xmlns:a16="http://schemas.microsoft.com/office/drawing/2014/main" val="20001"/>
                    </a:ext>
                  </a:extLst>
                </a:gridCol>
              </a:tblGrid>
              <a:tr h="950907">
                <a:tc>
                  <a:txBody>
                    <a:bodyPr/>
                    <a:lstStyle/>
                    <a:p>
                      <a:pPr algn="ctr">
                        <a:lnSpc>
                          <a:spcPts val="2499"/>
                        </a:lnSpc>
                        <a:defRPr/>
                      </a:pPr>
                      <a:r>
                        <a:rPr lang="en-US" sz="2499" b="1">
                          <a:solidFill>
                            <a:srgbClr val="FFFFFF"/>
                          </a:solidFill>
                          <a:latin typeface="Arimo Bold"/>
                          <a:ea typeface="Arimo Bold"/>
                          <a:cs typeface="Arimo Bold"/>
                          <a:sym typeface="Arimo Bold"/>
                        </a:rPr>
                        <a:t>Category</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254C5"/>
                    </a:solidFill>
                  </a:tcPr>
                </a:tc>
                <a:tc>
                  <a:txBody>
                    <a:bodyPr/>
                    <a:lstStyle/>
                    <a:p>
                      <a:pPr algn="ctr">
                        <a:lnSpc>
                          <a:spcPts val="2499"/>
                        </a:lnSpc>
                        <a:defRPr/>
                      </a:pPr>
                      <a:r>
                        <a:rPr lang="en-US" sz="2499" b="1">
                          <a:solidFill>
                            <a:srgbClr val="FFFFFF"/>
                          </a:solidFill>
                          <a:latin typeface="Arimo Bold"/>
                          <a:ea typeface="Arimo Bold"/>
                          <a:cs typeface="Arimo Bold"/>
                          <a:sym typeface="Arimo Bold"/>
                        </a:rPr>
                        <a:t>Definition (in years)</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2254C5"/>
                    </a:solidFill>
                  </a:tcPr>
                </a:tc>
                <a:extLst>
                  <a:ext uri="{0D108BD9-81ED-4DB2-BD59-A6C34878D82A}">
                    <a16:rowId xmlns:a16="http://schemas.microsoft.com/office/drawing/2014/main" val="10000"/>
                  </a:ext>
                </a:extLst>
              </a:tr>
              <a:tr h="522253">
                <a:tc>
                  <a:txBody>
                    <a:bodyPr/>
                    <a:lstStyle/>
                    <a:p>
                      <a:pPr algn="ctr">
                        <a:lnSpc>
                          <a:spcPts val="2000"/>
                        </a:lnSpc>
                        <a:defRPr/>
                      </a:pPr>
                      <a:r>
                        <a:rPr lang="en-US" sz="2000">
                          <a:solidFill>
                            <a:srgbClr val="2254C5"/>
                          </a:solidFill>
                          <a:latin typeface="Montserrat"/>
                          <a:ea typeface="Montserrat"/>
                          <a:cs typeface="Montserrat"/>
                          <a:sym typeface="Montserrat"/>
                        </a:rPr>
                        <a:t>Low</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000"/>
                        </a:lnSpc>
                        <a:defRPr/>
                      </a:pPr>
                      <a:r>
                        <a:rPr lang="en-US" sz="2000">
                          <a:solidFill>
                            <a:srgbClr val="2254C5"/>
                          </a:solidFill>
                          <a:latin typeface="Montserrat"/>
                          <a:ea typeface="Montserrat"/>
                          <a:cs typeface="Montserrat"/>
                          <a:sym typeface="Montserrat"/>
                        </a:rPr>
                        <a:t>&lt; 60</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r h="522253">
                <a:tc>
                  <a:txBody>
                    <a:bodyPr/>
                    <a:lstStyle/>
                    <a:p>
                      <a:pPr algn="ctr">
                        <a:lnSpc>
                          <a:spcPts val="2000"/>
                        </a:lnSpc>
                        <a:defRPr/>
                      </a:pPr>
                      <a:r>
                        <a:rPr lang="en-US" sz="2000">
                          <a:solidFill>
                            <a:srgbClr val="2254C5"/>
                          </a:solidFill>
                          <a:latin typeface="Montserrat"/>
                          <a:ea typeface="Montserrat"/>
                          <a:cs typeface="Montserrat"/>
                          <a:sym typeface="Montserrat"/>
                        </a:rPr>
                        <a:t>Medium</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000"/>
                        </a:lnSpc>
                        <a:defRPr/>
                      </a:pPr>
                      <a:r>
                        <a:rPr lang="en-US" sz="2000">
                          <a:solidFill>
                            <a:srgbClr val="2254C5"/>
                          </a:solidFill>
                          <a:latin typeface="Montserrat"/>
                          <a:ea typeface="Montserrat"/>
                          <a:cs typeface="Montserrat"/>
                          <a:sym typeface="Montserrat"/>
                        </a:rPr>
                        <a:t>60 – 74.9</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2"/>
                  </a:ext>
                </a:extLst>
              </a:tr>
              <a:tr h="522253">
                <a:tc>
                  <a:txBody>
                    <a:bodyPr/>
                    <a:lstStyle/>
                    <a:p>
                      <a:pPr algn="ctr">
                        <a:lnSpc>
                          <a:spcPts val="2000"/>
                        </a:lnSpc>
                        <a:defRPr/>
                      </a:pPr>
                      <a:r>
                        <a:rPr lang="en-US" sz="2000">
                          <a:solidFill>
                            <a:srgbClr val="2254C5"/>
                          </a:solidFill>
                          <a:latin typeface="Montserrat"/>
                          <a:ea typeface="Montserrat"/>
                          <a:cs typeface="Montserrat"/>
                          <a:sym typeface="Montserrat"/>
                        </a:rPr>
                        <a:t>High</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000"/>
                        </a:lnSpc>
                        <a:defRPr/>
                      </a:pPr>
                      <a:r>
                        <a:rPr lang="en-US" sz="2000">
                          <a:solidFill>
                            <a:srgbClr val="2254C5"/>
                          </a:solidFill>
                          <a:latin typeface="Montserrat"/>
                          <a:ea typeface="Montserrat"/>
                          <a:cs typeface="Montserrat"/>
                          <a:sym typeface="Montserrat"/>
                        </a:rPr>
                        <a:t>≥ 75</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3" name="TextBox 13"/>
          <p:cNvSpPr txBox="1"/>
          <p:nvPr/>
        </p:nvSpPr>
        <p:spPr>
          <a:xfrm>
            <a:off x="599582" y="3536882"/>
            <a:ext cx="7680521" cy="1420006"/>
          </a:xfrm>
          <a:prstGeom prst="rect">
            <a:avLst/>
          </a:prstGeom>
        </p:spPr>
        <p:txBody>
          <a:bodyPr lIns="0" tIns="0" rIns="0" bIns="0" rtlCol="0" anchor="t">
            <a:spAutoFit/>
          </a:bodyPr>
          <a:lstStyle/>
          <a:p>
            <a:pPr algn="ctr">
              <a:lnSpc>
                <a:spcPts val="5731"/>
              </a:lnSpc>
              <a:spcBef>
                <a:spcPct val="0"/>
              </a:spcBef>
            </a:pPr>
            <a:r>
              <a:rPr lang="en-US" sz="4094">
                <a:solidFill>
                  <a:srgbClr val="2254C5"/>
                </a:solidFill>
                <a:latin typeface="Montserrat"/>
                <a:ea typeface="Montserrat"/>
                <a:cs typeface="Montserrat"/>
                <a:sym typeface="Montserrat"/>
              </a:rPr>
              <a:t>Categorization of Life Expectancy (Female &amp; Male)</a:t>
            </a:r>
          </a:p>
        </p:txBody>
      </p:sp>
      <p:graphicFrame>
        <p:nvGraphicFramePr>
          <p:cNvPr id="14" name="Table 14"/>
          <p:cNvGraphicFramePr>
            <a:graphicFrameLocks noGrp="1"/>
          </p:cNvGraphicFramePr>
          <p:nvPr/>
        </p:nvGraphicFramePr>
        <p:xfrm>
          <a:off x="656588" y="7191925"/>
          <a:ext cx="4411636" cy="552450"/>
        </p:xfrm>
        <a:graphic>
          <a:graphicData uri="http://schemas.openxmlformats.org/drawingml/2006/table">
            <a:tbl>
              <a:tblPr/>
              <a:tblGrid>
                <a:gridCol w="4411636">
                  <a:extLst>
                    <a:ext uri="{9D8B030D-6E8A-4147-A177-3AD203B41FA5}">
                      <a16:colId xmlns:a16="http://schemas.microsoft.com/office/drawing/2014/main" val="20000"/>
                    </a:ext>
                  </a:extLst>
                </a:gridCol>
              </a:tblGrid>
              <a:tr h="456696">
                <a:tc>
                  <a:txBody>
                    <a:bodyPr/>
                    <a:lstStyle/>
                    <a:p>
                      <a:pPr algn="ctr">
                        <a:lnSpc>
                          <a:spcPts val="2000"/>
                        </a:lnSpc>
                        <a:defRPr/>
                      </a:pPr>
                      <a:r>
                        <a:rPr lang="en-US" sz="2000">
                          <a:solidFill>
                            <a:srgbClr val="2254C5"/>
                          </a:solidFill>
                          <a:latin typeface="Montserrat"/>
                          <a:ea typeface="Montserrat"/>
                          <a:cs typeface="Montserrat"/>
                          <a:sym typeface="Montserrat"/>
                        </a:rPr>
                        <a:t>High</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AutoShape 3"/>
          <p:cNvSpPr/>
          <p:nvPr/>
        </p:nvSpPr>
        <p:spPr>
          <a:xfrm flipV="1">
            <a:off x="14032779" y="1014412"/>
            <a:ext cx="6923190" cy="0"/>
          </a:xfrm>
          <a:prstGeom prst="line">
            <a:avLst/>
          </a:prstGeom>
          <a:ln w="28575" cap="flat">
            <a:solidFill>
              <a:srgbClr val="2254C5"/>
            </a:solidFill>
            <a:prstDash val="solid"/>
            <a:headEnd type="none" w="sm" len="sm"/>
            <a:tailEnd type="none" w="sm" len="sm"/>
          </a:ln>
        </p:spPr>
        <p:txBody>
          <a:bodyPr/>
          <a:lstStyle/>
          <a:p>
            <a:endParaRPr lang="en-PH"/>
          </a:p>
        </p:txBody>
      </p:sp>
      <p:sp>
        <p:nvSpPr>
          <p:cNvPr id="4" name="Freeform 4"/>
          <p:cNvSpPr/>
          <p:nvPr/>
        </p:nvSpPr>
        <p:spPr>
          <a:xfrm>
            <a:off x="607791" y="3384021"/>
            <a:ext cx="8287325" cy="5117423"/>
          </a:xfrm>
          <a:custGeom>
            <a:avLst/>
            <a:gdLst/>
            <a:ahLst/>
            <a:cxnLst/>
            <a:rect l="l" t="t" r="r" b="b"/>
            <a:pathLst>
              <a:path w="8287325" h="5117423">
                <a:moveTo>
                  <a:pt x="0" y="0"/>
                </a:moveTo>
                <a:lnTo>
                  <a:pt x="8287325" y="0"/>
                </a:lnTo>
                <a:lnTo>
                  <a:pt x="8287325" y="5117424"/>
                </a:lnTo>
                <a:lnTo>
                  <a:pt x="0" y="5117424"/>
                </a:lnTo>
                <a:lnTo>
                  <a:pt x="0" y="0"/>
                </a:lnTo>
                <a:close/>
              </a:path>
            </a:pathLst>
          </a:custGeom>
          <a:blipFill>
            <a:blip r:embed="rId3"/>
            <a:stretch>
              <a:fillRect/>
            </a:stretch>
          </a:blipFill>
        </p:spPr>
        <p:txBody>
          <a:bodyPr/>
          <a:lstStyle/>
          <a:p>
            <a:endParaRPr lang="en-PH"/>
          </a:p>
        </p:txBody>
      </p:sp>
      <p:sp>
        <p:nvSpPr>
          <p:cNvPr id="5" name="Freeform 5"/>
          <p:cNvSpPr/>
          <p:nvPr/>
        </p:nvSpPr>
        <p:spPr>
          <a:xfrm>
            <a:off x="9691802" y="3540177"/>
            <a:ext cx="7781557" cy="4805111"/>
          </a:xfrm>
          <a:custGeom>
            <a:avLst/>
            <a:gdLst/>
            <a:ahLst/>
            <a:cxnLst/>
            <a:rect l="l" t="t" r="r" b="b"/>
            <a:pathLst>
              <a:path w="7781557" h="4805111">
                <a:moveTo>
                  <a:pt x="0" y="0"/>
                </a:moveTo>
                <a:lnTo>
                  <a:pt x="7781557" y="0"/>
                </a:lnTo>
                <a:lnTo>
                  <a:pt x="7781557" y="4805112"/>
                </a:lnTo>
                <a:lnTo>
                  <a:pt x="0" y="4805112"/>
                </a:lnTo>
                <a:lnTo>
                  <a:pt x="0" y="0"/>
                </a:lnTo>
                <a:close/>
              </a:path>
            </a:pathLst>
          </a:custGeom>
          <a:blipFill>
            <a:blip r:embed="rId4"/>
            <a:stretch>
              <a:fillRect/>
            </a:stretch>
          </a:blipFill>
        </p:spPr>
        <p:txBody>
          <a:bodyPr/>
          <a:lstStyle/>
          <a:p>
            <a:endParaRPr lang="en-PH"/>
          </a:p>
        </p:txBody>
      </p:sp>
      <p:sp>
        <p:nvSpPr>
          <p:cNvPr id="6" name="TextBox 6"/>
          <p:cNvSpPr txBox="1"/>
          <p:nvPr/>
        </p:nvSpPr>
        <p:spPr>
          <a:xfrm>
            <a:off x="466318" y="461797"/>
            <a:ext cx="13445199" cy="1970790"/>
          </a:xfrm>
          <a:prstGeom prst="rect">
            <a:avLst/>
          </a:prstGeom>
        </p:spPr>
        <p:txBody>
          <a:bodyPr lIns="0" tIns="0" rIns="0" bIns="0" rtlCol="0" anchor="t">
            <a:spAutoFit/>
          </a:bodyPr>
          <a:lstStyle/>
          <a:p>
            <a:pPr algn="l">
              <a:lnSpc>
                <a:spcPts val="5298"/>
              </a:lnSpc>
            </a:pPr>
            <a:r>
              <a:rPr lang="en-US" sz="3784" b="1">
                <a:solidFill>
                  <a:srgbClr val="2254C5"/>
                </a:solidFill>
                <a:latin typeface="Montserrat Bold"/>
                <a:ea typeface="Montserrat Bold"/>
                <a:cs typeface="Montserrat Bold"/>
                <a:sym typeface="Montserrat Bold"/>
              </a:rPr>
              <a:t>Objective 1: What are the differences in life expectancy between genders when categorized into distinct ranges?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80268" y="5690732"/>
            <a:ext cx="3213941" cy="362480"/>
            <a:chOff x="0" y="0"/>
            <a:chExt cx="1406421" cy="158621"/>
          </a:xfrm>
        </p:grpSpPr>
        <p:sp>
          <p:nvSpPr>
            <p:cNvPr id="3" name="Freeform 3"/>
            <p:cNvSpPr/>
            <p:nvPr/>
          </p:nvSpPr>
          <p:spPr>
            <a:xfrm>
              <a:off x="0" y="0"/>
              <a:ext cx="1406421" cy="158621"/>
            </a:xfrm>
            <a:custGeom>
              <a:avLst/>
              <a:gdLst/>
              <a:ahLst/>
              <a:cxnLst/>
              <a:rect l="l" t="t" r="r" b="b"/>
              <a:pathLst>
                <a:path w="1406421" h="158621">
                  <a:moveTo>
                    <a:pt x="0" y="0"/>
                  </a:moveTo>
                  <a:lnTo>
                    <a:pt x="1406421" y="0"/>
                  </a:lnTo>
                  <a:lnTo>
                    <a:pt x="1406421" y="158621"/>
                  </a:lnTo>
                  <a:lnTo>
                    <a:pt x="0" y="158621"/>
                  </a:lnTo>
                  <a:close/>
                </a:path>
              </a:pathLst>
            </a:custGeom>
            <a:solidFill>
              <a:srgbClr val="2254C5"/>
            </a:solidFill>
          </p:spPr>
          <p:txBody>
            <a:bodyPr/>
            <a:lstStyle/>
            <a:p>
              <a:endParaRPr lang="en-PH"/>
            </a:p>
          </p:txBody>
        </p:sp>
      </p:grpSp>
      <p:sp>
        <p:nvSpPr>
          <p:cNvPr id="4" name="AutoShape 4"/>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5" name="AutoShape 5"/>
          <p:cNvSpPr/>
          <p:nvPr/>
        </p:nvSpPr>
        <p:spPr>
          <a:xfrm flipV="1">
            <a:off x="11850061" y="793106"/>
            <a:ext cx="6923190" cy="0"/>
          </a:xfrm>
          <a:prstGeom prst="line">
            <a:avLst/>
          </a:prstGeom>
          <a:ln w="28575" cap="flat">
            <a:solidFill>
              <a:srgbClr val="2254C5"/>
            </a:solidFill>
            <a:prstDash val="solid"/>
            <a:headEnd type="none" w="sm" len="sm"/>
            <a:tailEnd type="none" w="sm" len="sm"/>
          </a:ln>
        </p:spPr>
        <p:txBody>
          <a:bodyPr/>
          <a:lstStyle/>
          <a:p>
            <a:endParaRPr lang="en-PH"/>
          </a:p>
        </p:txBody>
      </p:sp>
      <p:sp>
        <p:nvSpPr>
          <p:cNvPr id="6" name="Freeform 6"/>
          <p:cNvSpPr/>
          <p:nvPr/>
        </p:nvSpPr>
        <p:spPr>
          <a:xfrm>
            <a:off x="2215822" y="2883766"/>
            <a:ext cx="7675961" cy="4739906"/>
          </a:xfrm>
          <a:custGeom>
            <a:avLst/>
            <a:gdLst/>
            <a:ahLst/>
            <a:cxnLst/>
            <a:rect l="l" t="t" r="r" b="b"/>
            <a:pathLst>
              <a:path w="7675961" h="4739906">
                <a:moveTo>
                  <a:pt x="0" y="0"/>
                </a:moveTo>
                <a:lnTo>
                  <a:pt x="7675961" y="0"/>
                </a:lnTo>
                <a:lnTo>
                  <a:pt x="7675961" y="4739906"/>
                </a:lnTo>
                <a:lnTo>
                  <a:pt x="0" y="4739906"/>
                </a:lnTo>
                <a:lnTo>
                  <a:pt x="0" y="0"/>
                </a:lnTo>
                <a:close/>
              </a:path>
            </a:pathLst>
          </a:custGeom>
          <a:blipFill>
            <a:blip r:embed="rId2"/>
            <a:stretch>
              <a:fillRect/>
            </a:stretch>
          </a:blipFill>
        </p:spPr>
        <p:txBody>
          <a:bodyPr/>
          <a:lstStyle/>
          <a:p>
            <a:endParaRPr lang="en-PH"/>
          </a:p>
        </p:txBody>
      </p:sp>
      <p:sp>
        <p:nvSpPr>
          <p:cNvPr id="7" name="TextBox 7"/>
          <p:cNvSpPr txBox="1"/>
          <p:nvPr/>
        </p:nvSpPr>
        <p:spPr>
          <a:xfrm>
            <a:off x="12947564" y="5685528"/>
            <a:ext cx="2888641" cy="334787"/>
          </a:xfrm>
          <a:prstGeom prst="rect">
            <a:avLst/>
          </a:prstGeom>
        </p:spPr>
        <p:txBody>
          <a:bodyPr lIns="0" tIns="0" rIns="0" bIns="0" rtlCol="0" anchor="t">
            <a:spAutoFit/>
          </a:bodyPr>
          <a:lstStyle/>
          <a:p>
            <a:pPr algn="l">
              <a:lnSpc>
                <a:spcPts val="2783"/>
              </a:lnSpc>
            </a:pPr>
            <a:r>
              <a:rPr lang="en-US" sz="1988" b="1">
                <a:solidFill>
                  <a:srgbClr val="FFFFFF"/>
                </a:solidFill>
                <a:latin typeface="Montserrat Semi-Bold"/>
                <a:ea typeface="Montserrat Semi-Bold"/>
                <a:cs typeface="Montserrat Semi-Bold"/>
                <a:sym typeface="Montserrat Semi-Bold"/>
              </a:rPr>
              <a:t>Females</a:t>
            </a:r>
          </a:p>
        </p:txBody>
      </p:sp>
      <p:sp>
        <p:nvSpPr>
          <p:cNvPr id="8" name="TextBox 8"/>
          <p:cNvSpPr txBox="1"/>
          <p:nvPr/>
        </p:nvSpPr>
        <p:spPr>
          <a:xfrm>
            <a:off x="12784914" y="6116701"/>
            <a:ext cx="3213941" cy="619027"/>
          </a:xfrm>
          <a:prstGeom prst="rect">
            <a:avLst/>
          </a:prstGeom>
        </p:spPr>
        <p:txBody>
          <a:bodyPr lIns="0" tIns="0" rIns="0" bIns="0" rtlCol="0" anchor="t">
            <a:spAutoFit/>
          </a:bodyPr>
          <a:lstStyle/>
          <a:p>
            <a:pPr algn="l">
              <a:lnSpc>
                <a:spcPts val="2501"/>
              </a:lnSpc>
            </a:pPr>
            <a:r>
              <a:rPr lang="en-US" sz="1786">
                <a:solidFill>
                  <a:srgbClr val="2254C5"/>
                </a:solidFill>
                <a:latin typeface="Montserrat"/>
                <a:ea typeface="Montserrat"/>
                <a:cs typeface="Montserrat"/>
                <a:sym typeface="Montserrat"/>
              </a:rPr>
              <a:t>likely to be in the </a:t>
            </a:r>
            <a:r>
              <a:rPr lang="en-US" sz="1786" b="1">
                <a:solidFill>
                  <a:srgbClr val="2254C5"/>
                </a:solidFill>
                <a:latin typeface="Montserrat Bold"/>
                <a:ea typeface="Montserrat Bold"/>
                <a:cs typeface="Montserrat Bold"/>
                <a:sym typeface="Montserrat Bold"/>
              </a:rPr>
              <a:t>“High”</a:t>
            </a:r>
            <a:r>
              <a:rPr lang="en-US" sz="1786">
                <a:solidFill>
                  <a:srgbClr val="2254C5"/>
                </a:solidFill>
                <a:latin typeface="Montserrat"/>
                <a:ea typeface="Montserrat"/>
                <a:cs typeface="Montserrat"/>
                <a:sym typeface="Montserrat"/>
              </a:rPr>
              <a:t> life expectancy category.</a:t>
            </a:r>
          </a:p>
        </p:txBody>
      </p:sp>
      <p:sp>
        <p:nvSpPr>
          <p:cNvPr id="9" name="TextBox 9"/>
          <p:cNvSpPr txBox="1"/>
          <p:nvPr/>
        </p:nvSpPr>
        <p:spPr>
          <a:xfrm>
            <a:off x="1282577" y="7956089"/>
            <a:ext cx="9542451" cy="726636"/>
          </a:xfrm>
          <a:prstGeom prst="rect">
            <a:avLst/>
          </a:prstGeom>
        </p:spPr>
        <p:txBody>
          <a:bodyPr lIns="0" tIns="0" rIns="0" bIns="0" rtlCol="0" anchor="t">
            <a:spAutoFit/>
          </a:bodyPr>
          <a:lstStyle/>
          <a:p>
            <a:pPr algn="l">
              <a:lnSpc>
                <a:spcPts val="2999"/>
              </a:lnSpc>
            </a:pPr>
            <a:r>
              <a:rPr lang="en-US" sz="2142">
                <a:solidFill>
                  <a:srgbClr val="2254C5"/>
                </a:solidFill>
                <a:latin typeface="Montserrat"/>
                <a:ea typeface="Montserrat"/>
                <a:cs typeface="Montserrat"/>
                <a:sym typeface="Montserrat"/>
              </a:rPr>
              <a:t>Gender differences persist even when categorized - </a:t>
            </a:r>
            <a:r>
              <a:rPr lang="en-US" sz="2142" b="1">
                <a:solidFill>
                  <a:srgbClr val="2254C5"/>
                </a:solidFill>
                <a:latin typeface="Montserrat Bold"/>
                <a:ea typeface="Montserrat Bold"/>
                <a:cs typeface="Montserrat Bold"/>
                <a:sym typeface="Montserrat Bold"/>
              </a:rPr>
              <a:t>females </a:t>
            </a:r>
            <a:r>
              <a:rPr lang="en-US" sz="2142">
                <a:solidFill>
                  <a:srgbClr val="2254C5"/>
                </a:solidFill>
                <a:latin typeface="Montserrat"/>
                <a:ea typeface="Montserrat"/>
                <a:cs typeface="Montserrat"/>
                <a:sym typeface="Montserrat"/>
              </a:rPr>
              <a:t>have a greater chance of being in the </a:t>
            </a:r>
            <a:r>
              <a:rPr lang="en-US" sz="2142" b="1">
                <a:solidFill>
                  <a:srgbClr val="2254C5"/>
                </a:solidFill>
                <a:latin typeface="Montserrat Bold"/>
                <a:ea typeface="Montserrat Bold"/>
                <a:cs typeface="Montserrat Bold"/>
                <a:sym typeface="Montserrat Bold"/>
              </a:rPr>
              <a:t>high longevity group</a:t>
            </a:r>
            <a:r>
              <a:rPr lang="en-US" sz="2142">
                <a:solidFill>
                  <a:srgbClr val="2254C5"/>
                </a:solidFill>
                <a:latin typeface="Montserrat"/>
                <a:ea typeface="Montserrat"/>
                <a:cs typeface="Montserrat"/>
                <a:sym typeface="Montserrat"/>
              </a:rPr>
              <a:t>.</a:t>
            </a:r>
          </a:p>
        </p:txBody>
      </p:sp>
      <p:sp>
        <p:nvSpPr>
          <p:cNvPr id="10" name="TextBox 10"/>
          <p:cNvSpPr txBox="1"/>
          <p:nvPr/>
        </p:nvSpPr>
        <p:spPr>
          <a:xfrm>
            <a:off x="466318" y="461797"/>
            <a:ext cx="13445199" cy="1970790"/>
          </a:xfrm>
          <a:prstGeom prst="rect">
            <a:avLst/>
          </a:prstGeom>
        </p:spPr>
        <p:txBody>
          <a:bodyPr lIns="0" tIns="0" rIns="0" bIns="0" rtlCol="0" anchor="t">
            <a:spAutoFit/>
          </a:bodyPr>
          <a:lstStyle/>
          <a:p>
            <a:pPr algn="l">
              <a:lnSpc>
                <a:spcPts val="5298"/>
              </a:lnSpc>
            </a:pPr>
            <a:r>
              <a:rPr lang="en-US" sz="3784" b="1">
                <a:solidFill>
                  <a:srgbClr val="2254C5"/>
                </a:solidFill>
                <a:latin typeface="Montserrat Bold"/>
                <a:ea typeface="Montserrat Bold"/>
                <a:cs typeface="Montserrat Bold"/>
                <a:sym typeface="Montserrat Bold"/>
              </a:rPr>
              <a:t>Objective 1: What are the differences in life expectancy between genders when categorized into distinct ranges?</a:t>
            </a:r>
          </a:p>
        </p:txBody>
      </p:sp>
      <p:grpSp>
        <p:nvGrpSpPr>
          <p:cNvPr id="11" name="Group 11"/>
          <p:cNvGrpSpPr/>
          <p:nvPr/>
        </p:nvGrpSpPr>
        <p:grpSpPr>
          <a:xfrm>
            <a:off x="12780268" y="7258895"/>
            <a:ext cx="3213941" cy="362480"/>
            <a:chOff x="0" y="0"/>
            <a:chExt cx="1406421" cy="158621"/>
          </a:xfrm>
        </p:grpSpPr>
        <p:sp>
          <p:nvSpPr>
            <p:cNvPr id="12" name="Freeform 12"/>
            <p:cNvSpPr/>
            <p:nvPr/>
          </p:nvSpPr>
          <p:spPr>
            <a:xfrm>
              <a:off x="0" y="0"/>
              <a:ext cx="1406421" cy="158621"/>
            </a:xfrm>
            <a:custGeom>
              <a:avLst/>
              <a:gdLst/>
              <a:ahLst/>
              <a:cxnLst/>
              <a:rect l="l" t="t" r="r" b="b"/>
              <a:pathLst>
                <a:path w="1406421" h="158621">
                  <a:moveTo>
                    <a:pt x="0" y="0"/>
                  </a:moveTo>
                  <a:lnTo>
                    <a:pt x="1406421" y="0"/>
                  </a:lnTo>
                  <a:lnTo>
                    <a:pt x="1406421" y="158621"/>
                  </a:lnTo>
                  <a:lnTo>
                    <a:pt x="0" y="158621"/>
                  </a:lnTo>
                  <a:close/>
                </a:path>
              </a:pathLst>
            </a:custGeom>
            <a:solidFill>
              <a:srgbClr val="2254C5"/>
            </a:solidFill>
          </p:spPr>
          <p:txBody>
            <a:bodyPr/>
            <a:lstStyle/>
            <a:p>
              <a:endParaRPr lang="en-PH"/>
            </a:p>
          </p:txBody>
        </p:sp>
      </p:grpSp>
      <p:sp>
        <p:nvSpPr>
          <p:cNvPr id="13" name="TextBox 13"/>
          <p:cNvSpPr txBox="1"/>
          <p:nvPr/>
        </p:nvSpPr>
        <p:spPr>
          <a:xfrm>
            <a:off x="12942918" y="7253692"/>
            <a:ext cx="2888641" cy="334787"/>
          </a:xfrm>
          <a:prstGeom prst="rect">
            <a:avLst/>
          </a:prstGeom>
        </p:spPr>
        <p:txBody>
          <a:bodyPr lIns="0" tIns="0" rIns="0" bIns="0" rtlCol="0" anchor="t">
            <a:spAutoFit/>
          </a:bodyPr>
          <a:lstStyle/>
          <a:p>
            <a:pPr algn="l">
              <a:lnSpc>
                <a:spcPts val="2783"/>
              </a:lnSpc>
            </a:pPr>
            <a:r>
              <a:rPr lang="en-US" sz="1988" b="1">
                <a:solidFill>
                  <a:srgbClr val="FFFFFF"/>
                </a:solidFill>
                <a:latin typeface="Montserrat Semi-Bold"/>
                <a:ea typeface="Montserrat Semi-Bold"/>
                <a:cs typeface="Montserrat Semi-Bold"/>
                <a:sym typeface="Montserrat Semi-Bold"/>
              </a:rPr>
              <a:t>Males</a:t>
            </a:r>
          </a:p>
        </p:txBody>
      </p:sp>
      <p:sp>
        <p:nvSpPr>
          <p:cNvPr id="14" name="TextBox 14"/>
          <p:cNvSpPr txBox="1"/>
          <p:nvPr/>
        </p:nvSpPr>
        <p:spPr>
          <a:xfrm>
            <a:off x="12780268" y="7719430"/>
            <a:ext cx="3213941" cy="619027"/>
          </a:xfrm>
          <a:prstGeom prst="rect">
            <a:avLst/>
          </a:prstGeom>
        </p:spPr>
        <p:txBody>
          <a:bodyPr lIns="0" tIns="0" rIns="0" bIns="0" rtlCol="0" anchor="t">
            <a:spAutoFit/>
          </a:bodyPr>
          <a:lstStyle/>
          <a:p>
            <a:pPr algn="l">
              <a:lnSpc>
                <a:spcPts val="2501"/>
              </a:lnSpc>
            </a:pPr>
            <a:r>
              <a:rPr lang="en-US" sz="1786">
                <a:solidFill>
                  <a:srgbClr val="2254C5"/>
                </a:solidFill>
                <a:latin typeface="Montserrat"/>
                <a:ea typeface="Montserrat"/>
                <a:cs typeface="Montserrat"/>
                <a:sym typeface="Montserrat"/>
              </a:rPr>
              <a:t>dominate the “</a:t>
            </a:r>
            <a:r>
              <a:rPr lang="en-US" sz="1786" b="1">
                <a:solidFill>
                  <a:srgbClr val="2254C5"/>
                </a:solidFill>
                <a:latin typeface="Montserrat Bold"/>
                <a:ea typeface="Montserrat Bold"/>
                <a:cs typeface="Montserrat Bold"/>
                <a:sym typeface="Montserrat Bold"/>
              </a:rPr>
              <a:t>Medium”</a:t>
            </a:r>
            <a:r>
              <a:rPr lang="en-US" sz="1786">
                <a:solidFill>
                  <a:srgbClr val="2254C5"/>
                </a:solidFill>
                <a:latin typeface="Montserrat"/>
                <a:ea typeface="Montserrat"/>
                <a:cs typeface="Montserrat"/>
                <a:sym typeface="Montserrat"/>
              </a:rPr>
              <a:t> and </a:t>
            </a:r>
            <a:r>
              <a:rPr lang="en-US" sz="1786" b="1">
                <a:solidFill>
                  <a:srgbClr val="2254C5"/>
                </a:solidFill>
                <a:latin typeface="Montserrat Bold"/>
                <a:ea typeface="Montserrat Bold"/>
                <a:cs typeface="Montserrat Bold"/>
                <a:sym typeface="Montserrat Bold"/>
              </a:rPr>
              <a:t>“Low”</a:t>
            </a:r>
            <a:r>
              <a:rPr lang="en-US" sz="1786">
                <a:solidFill>
                  <a:srgbClr val="2254C5"/>
                </a:solidFill>
                <a:latin typeface="Montserrat"/>
                <a:ea typeface="Montserrat"/>
                <a:cs typeface="Montserrat"/>
                <a:sym typeface="Montserrat"/>
              </a:rPr>
              <a:t> categories.</a:t>
            </a:r>
          </a:p>
        </p:txBody>
      </p:sp>
      <p:graphicFrame>
        <p:nvGraphicFramePr>
          <p:cNvPr id="15" name="Table 15"/>
          <p:cNvGraphicFramePr>
            <a:graphicFrameLocks noGrp="1"/>
          </p:cNvGraphicFramePr>
          <p:nvPr/>
        </p:nvGraphicFramePr>
        <p:xfrm>
          <a:off x="11826201" y="3705432"/>
          <a:ext cx="3026834" cy="882750"/>
        </p:xfrm>
        <a:graphic>
          <a:graphicData uri="http://schemas.openxmlformats.org/drawingml/2006/table">
            <a:tbl>
              <a:tblPr/>
              <a:tblGrid>
                <a:gridCol w="1239129">
                  <a:extLst>
                    <a:ext uri="{9D8B030D-6E8A-4147-A177-3AD203B41FA5}">
                      <a16:colId xmlns:a16="http://schemas.microsoft.com/office/drawing/2014/main" val="20000"/>
                    </a:ext>
                  </a:extLst>
                </a:gridCol>
                <a:gridCol w="893852">
                  <a:extLst>
                    <a:ext uri="{9D8B030D-6E8A-4147-A177-3AD203B41FA5}">
                      <a16:colId xmlns:a16="http://schemas.microsoft.com/office/drawing/2014/main" val="20001"/>
                    </a:ext>
                  </a:extLst>
                </a:gridCol>
                <a:gridCol w="893852">
                  <a:extLst>
                    <a:ext uri="{9D8B030D-6E8A-4147-A177-3AD203B41FA5}">
                      <a16:colId xmlns:a16="http://schemas.microsoft.com/office/drawing/2014/main" val="20002"/>
                    </a:ext>
                  </a:extLst>
                </a:gridCol>
              </a:tblGrid>
              <a:tr h="257469">
                <a:tc>
                  <a:txBody>
                    <a:bodyPr/>
                    <a:lstStyle/>
                    <a:p>
                      <a:pPr algn="ctr">
                        <a:lnSpc>
                          <a:spcPts val="1581"/>
                        </a:lnSpc>
                        <a:defRPr/>
                      </a:pPr>
                      <a:r>
                        <a:rPr lang="en-US" sz="1581" b="1">
                          <a:solidFill>
                            <a:srgbClr val="FFFFFF"/>
                          </a:solidFill>
                          <a:latin typeface="Arimo Bold"/>
                          <a:ea typeface="Arimo Bold"/>
                          <a:cs typeface="Arimo Bold"/>
                          <a:sym typeface="Arimo Bold"/>
                        </a:rPr>
                        <a:t>Category</a:t>
                      </a:r>
                      <a:endParaRPr lang="en-US" sz="1100"/>
                    </a:p>
                  </a:txBody>
                  <a:tcPr marL="24097" marR="24097" marT="24097" marB="24097" anchor="ctr">
                    <a:lnL w="15241" cap="flat" cmpd="sng" algn="ctr">
                      <a:solidFill>
                        <a:srgbClr val="99ACFF"/>
                      </a:solidFill>
                      <a:prstDash val="solid"/>
                      <a:round/>
                      <a:headEnd type="none" w="med" len="med"/>
                      <a:tailEnd type="none" w="med" len="med"/>
                    </a:lnL>
                    <a:lnR w="15241" cap="flat" cmpd="sng" algn="ctr">
                      <a:solidFill>
                        <a:srgbClr val="99ACFF"/>
                      </a:solidFill>
                      <a:prstDash val="solid"/>
                      <a:round/>
                      <a:headEnd type="none" w="med" len="med"/>
                      <a:tailEnd type="none" w="med" len="med"/>
                    </a:lnR>
                    <a:lnT w="15241" cap="flat" cmpd="sng" algn="ctr">
                      <a:solidFill>
                        <a:srgbClr val="99ACFF"/>
                      </a:solidFill>
                      <a:prstDash val="solid"/>
                      <a:round/>
                      <a:headEnd type="none" w="med" len="med"/>
                      <a:tailEnd type="none" w="med" len="med"/>
                    </a:lnT>
                    <a:lnB w="15241" cap="flat" cmpd="sng" algn="ctr">
                      <a:solidFill>
                        <a:srgbClr val="99ACFF"/>
                      </a:solidFill>
                      <a:prstDash val="solid"/>
                      <a:round/>
                      <a:headEnd type="none" w="med" len="med"/>
                      <a:tailEnd type="none" w="med" len="med"/>
                    </a:lnB>
                    <a:solidFill>
                      <a:srgbClr val="2254C5"/>
                    </a:solidFill>
                  </a:tcPr>
                </a:tc>
                <a:tc>
                  <a:txBody>
                    <a:bodyPr/>
                    <a:lstStyle/>
                    <a:p>
                      <a:pPr algn="ctr">
                        <a:lnSpc>
                          <a:spcPts val="1581"/>
                        </a:lnSpc>
                        <a:defRPr/>
                      </a:pPr>
                      <a:r>
                        <a:rPr lang="en-US" sz="1581" b="1">
                          <a:solidFill>
                            <a:srgbClr val="FFFFFF"/>
                          </a:solidFill>
                          <a:latin typeface="Arimo Bold"/>
                          <a:ea typeface="Arimo Bold"/>
                          <a:cs typeface="Arimo Bold"/>
                          <a:sym typeface="Arimo Bold"/>
                        </a:rPr>
                        <a:t>Female</a:t>
                      </a:r>
                      <a:endParaRPr lang="en-US" sz="1100"/>
                    </a:p>
                  </a:txBody>
                  <a:tcPr marL="24097" marR="24097" marT="24097" marB="24097" anchor="ctr">
                    <a:lnL w="15241" cap="flat" cmpd="sng" algn="ctr">
                      <a:solidFill>
                        <a:srgbClr val="99ACFF"/>
                      </a:solidFill>
                      <a:prstDash val="solid"/>
                      <a:round/>
                      <a:headEnd type="none" w="med" len="med"/>
                      <a:tailEnd type="none" w="med" len="med"/>
                    </a:lnL>
                    <a:lnR w="15241" cap="flat" cmpd="sng" algn="ctr">
                      <a:solidFill>
                        <a:srgbClr val="99ACFF"/>
                      </a:solidFill>
                      <a:prstDash val="solid"/>
                      <a:round/>
                      <a:headEnd type="none" w="med" len="med"/>
                      <a:tailEnd type="none" w="med" len="med"/>
                    </a:lnR>
                    <a:lnT w="15241" cap="flat" cmpd="sng" algn="ctr">
                      <a:solidFill>
                        <a:srgbClr val="99ACFF"/>
                      </a:solidFill>
                      <a:prstDash val="solid"/>
                      <a:round/>
                      <a:headEnd type="none" w="med" len="med"/>
                      <a:tailEnd type="none" w="med" len="med"/>
                    </a:lnT>
                    <a:lnB w="15241" cap="flat" cmpd="sng" algn="ctr">
                      <a:solidFill>
                        <a:srgbClr val="99ACFF"/>
                      </a:solidFill>
                      <a:prstDash val="solid"/>
                      <a:round/>
                      <a:headEnd type="none" w="med" len="med"/>
                      <a:tailEnd type="none" w="med" len="med"/>
                    </a:lnB>
                    <a:solidFill>
                      <a:srgbClr val="2254C5"/>
                    </a:solidFill>
                  </a:tcPr>
                </a:tc>
                <a:tc>
                  <a:txBody>
                    <a:bodyPr/>
                    <a:lstStyle/>
                    <a:p>
                      <a:pPr algn="ctr">
                        <a:lnSpc>
                          <a:spcPts val="1581"/>
                        </a:lnSpc>
                        <a:defRPr/>
                      </a:pPr>
                      <a:r>
                        <a:rPr lang="en-US" sz="1581" b="1">
                          <a:solidFill>
                            <a:srgbClr val="FFFFFF"/>
                          </a:solidFill>
                          <a:latin typeface="Arimo Bold"/>
                          <a:ea typeface="Arimo Bold"/>
                          <a:cs typeface="Arimo Bold"/>
                          <a:sym typeface="Arimo Bold"/>
                        </a:rPr>
                        <a:t>Male</a:t>
                      </a:r>
                      <a:endParaRPr lang="en-US" sz="1100"/>
                    </a:p>
                  </a:txBody>
                  <a:tcPr marL="24097" marR="24097" marT="24097" marB="24097" anchor="ctr">
                    <a:lnL w="15241" cap="flat" cmpd="sng" algn="ctr">
                      <a:solidFill>
                        <a:srgbClr val="99ACFF"/>
                      </a:solidFill>
                      <a:prstDash val="solid"/>
                      <a:round/>
                      <a:headEnd type="none" w="med" len="med"/>
                      <a:tailEnd type="none" w="med" len="med"/>
                    </a:lnL>
                    <a:lnR w="15241" cap="flat" cmpd="sng" algn="ctr">
                      <a:solidFill>
                        <a:srgbClr val="99ACFF"/>
                      </a:solidFill>
                      <a:prstDash val="solid"/>
                      <a:round/>
                      <a:headEnd type="none" w="med" len="med"/>
                      <a:tailEnd type="none" w="med" len="med"/>
                    </a:lnR>
                    <a:lnT w="15241" cap="flat" cmpd="sng" algn="ctr">
                      <a:solidFill>
                        <a:srgbClr val="99ACFF"/>
                      </a:solidFill>
                      <a:prstDash val="solid"/>
                      <a:round/>
                      <a:headEnd type="none" w="med" len="med"/>
                      <a:tailEnd type="none" w="med" len="med"/>
                    </a:lnT>
                    <a:lnB w="15241" cap="flat" cmpd="sng" algn="ctr">
                      <a:solidFill>
                        <a:srgbClr val="99ACFF"/>
                      </a:solidFill>
                      <a:prstDash val="solid"/>
                      <a:round/>
                      <a:headEnd type="none" w="med" len="med"/>
                      <a:tailEnd type="none" w="med" len="med"/>
                    </a:lnB>
                    <a:solidFill>
                      <a:srgbClr val="2254C5"/>
                    </a:solidFill>
                  </a:tcPr>
                </a:tc>
                <a:extLst>
                  <a:ext uri="{0D108BD9-81ED-4DB2-BD59-A6C34878D82A}">
                    <a16:rowId xmlns:a16="http://schemas.microsoft.com/office/drawing/2014/main" val="10000"/>
                  </a:ext>
                </a:extLst>
              </a:tr>
              <a:tr h="208427">
                <a:tc>
                  <a:txBody>
                    <a:bodyPr/>
                    <a:lstStyle/>
                    <a:p>
                      <a:pPr algn="ctr">
                        <a:lnSpc>
                          <a:spcPts val="1264"/>
                        </a:lnSpc>
                        <a:defRPr/>
                      </a:pPr>
                      <a:r>
                        <a:rPr lang="en-US" sz="1264">
                          <a:solidFill>
                            <a:srgbClr val="2254C5"/>
                          </a:solidFill>
                          <a:latin typeface="Montserrat"/>
                          <a:ea typeface="Montserrat"/>
                          <a:cs typeface="Montserrat"/>
                          <a:sym typeface="Montserrat"/>
                        </a:rPr>
                        <a:t>High</a:t>
                      </a:r>
                      <a:endParaRPr lang="en-US" sz="1100"/>
                    </a:p>
                  </a:txBody>
                  <a:tcPr marL="24097" marR="24097" marT="24097" marB="24097" anchor="ctr">
                    <a:lnL w="15241" cap="flat" cmpd="sng" algn="ctr">
                      <a:solidFill>
                        <a:srgbClr val="99ACFF"/>
                      </a:solidFill>
                      <a:prstDash val="solid"/>
                      <a:round/>
                      <a:headEnd type="none" w="med" len="med"/>
                      <a:tailEnd type="none" w="med" len="med"/>
                    </a:lnL>
                    <a:lnR w="15241" cap="flat" cmpd="sng" algn="ctr">
                      <a:solidFill>
                        <a:srgbClr val="99ACFF"/>
                      </a:solidFill>
                      <a:prstDash val="solid"/>
                      <a:round/>
                      <a:headEnd type="none" w="med" len="med"/>
                      <a:tailEnd type="none" w="med" len="med"/>
                    </a:lnR>
                    <a:lnT w="15241" cap="flat" cmpd="sng" algn="ctr">
                      <a:solidFill>
                        <a:srgbClr val="99ACFF"/>
                      </a:solidFill>
                      <a:prstDash val="solid"/>
                      <a:round/>
                      <a:headEnd type="none" w="med" len="med"/>
                      <a:tailEnd type="none" w="med" len="med"/>
                    </a:lnT>
                    <a:lnB w="15241" cap="flat" cmpd="sng" algn="ctr">
                      <a:solidFill>
                        <a:srgbClr val="99ACFF"/>
                      </a:solidFill>
                      <a:prstDash val="solid"/>
                      <a:round/>
                      <a:headEnd type="none" w="med" len="med"/>
                      <a:tailEnd type="none" w="med" len="med"/>
                    </a:lnB>
                  </a:tcPr>
                </a:tc>
                <a:tc>
                  <a:txBody>
                    <a:bodyPr/>
                    <a:lstStyle/>
                    <a:p>
                      <a:pPr algn="ctr">
                        <a:lnSpc>
                          <a:spcPts val="1264"/>
                        </a:lnSpc>
                        <a:defRPr/>
                      </a:pPr>
                      <a:r>
                        <a:rPr lang="en-US" sz="1264">
                          <a:solidFill>
                            <a:srgbClr val="2254C5"/>
                          </a:solidFill>
                          <a:latin typeface="Montserrat"/>
                          <a:ea typeface="Montserrat"/>
                          <a:cs typeface="Montserrat"/>
                          <a:sym typeface="Montserrat"/>
                        </a:rPr>
                        <a:t>1002</a:t>
                      </a:r>
                      <a:endParaRPr lang="en-US" sz="1100"/>
                    </a:p>
                  </a:txBody>
                  <a:tcPr marL="24097" marR="24097" marT="24097" marB="24097" anchor="ctr">
                    <a:lnL w="15241" cap="flat" cmpd="sng" algn="ctr">
                      <a:solidFill>
                        <a:srgbClr val="99ACFF"/>
                      </a:solidFill>
                      <a:prstDash val="solid"/>
                      <a:round/>
                      <a:headEnd type="none" w="med" len="med"/>
                      <a:tailEnd type="none" w="med" len="med"/>
                    </a:lnL>
                    <a:lnR w="15241" cap="flat" cmpd="sng" algn="ctr">
                      <a:solidFill>
                        <a:srgbClr val="99ACFF"/>
                      </a:solidFill>
                      <a:prstDash val="solid"/>
                      <a:round/>
                      <a:headEnd type="none" w="med" len="med"/>
                      <a:tailEnd type="none" w="med" len="med"/>
                    </a:lnR>
                    <a:lnT w="15241" cap="flat" cmpd="sng" algn="ctr">
                      <a:solidFill>
                        <a:srgbClr val="99ACFF"/>
                      </a:solidFill>
                      <a:prstDash val="solid"/>
                      <a:round/>
                      <a:headEnd type="none" w="med" len="med"/>
                      <a:tailEnd type="none" w="med" len="med"/>
                    </a:lnT>
                    <a:lnB w="15241" cap="flat" cmpd="sng" algn="ctr">
                      <a:solidFill>
                        <a:srgbClr val="99ACFF"/>
                      </a:solidFill>
                      <a:prstDash val="solid"/>
                      <a:round/>
                      <a:headEnd type="none" w="med" len="med"/>
                      <a:tailEnd type="none" w="med" len="med"/>
                    </a:lnB>
                  </a:tcPr>
                </a:tc>
                <a:tc>
                  <a:txBody>
                    <a:bodyPr/>
                    <a:lstStyle/>
                    <a:p>
                      <a:pPr algn="ctr">
                        <a:lnSpc>
                          <a:spcPts val="1264"/>
                        </a:lnSpc>
                        <a:defRPr/>
                      </a:pPr>
                      <a:r>
                        <a:rPr lang="en-US" sz="1264">
                          <a:solidFill>
                            <a:srgbClr val="2254C5"/>
                          </a:solidFill>
                          <a:latin typeface="Montserrat"/>
                          <a:ea typeface="Montserrat"/>
                          <a:cs typeface="Montserrat"/>
                          <a:sym typeface="Montserrat"/>
                        </a:rPr>
                        <a:t>438</a:t>
                      </a:r>
                      <a:endParaRPr lang="en-US" sz="1100"/>
                    </a:p>
                  </a:txBody>
                  <a:tcPr marL="24097" marR="24097" marT="24097" marB="24097" anchor="ctr">
                    <a:lnL w="15241" cap="flat" cmpd="sng" algn="ctr">
                      <a:solidFill>
                        <a:srgbClr val="99ACFF"/>
                      </a:solidFill>
                      <a:prstDash val="solid"/>
                      <a:round/>
                      <a:headEnd type="none" w="med" len="med"/>
                      <a:tailEnd type="none" w="med" len="med"/>
                    </a:lnL>
                    <a:lnR w="15241" cap="flat" cmpd="sng" algn="ctr">
                      <a:solidFill>
                        <a:srgbClr val="99ACFF"/>
                      </a:solidFill>
                      <a:prstDash val="solid"/>
                      <a:round/>
                      <a:headEnd type="none" w="med" len="med"/>
                      <a:tailEnd type="none" w="med" len="med"/>
                    </a:lnR>
                    <a:lnT w="15241" cap="flat" cmpd="sng" algn="ctr">
                      <a:solidFill>
                        <a:srgbClr val="99ACFF"/>
                      </a:solidFill>
                      <a:prstDash val="solid"/>
                      <a:round/>
                      <a:headEnd type="none" w="med" len="med"/>
                      <a:tailEnd type="none" w="med" len="med"/>
                    </a:lnT>
                    <a:lnB w="15241"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r h="208427">
                <a:tc>
                  <a:txBody>
                    <a:bodyPr/>
                    <a:lstStyle/>
                    <a:p>
                      <a:pPr algn="ctr">
                        <a:lnSpc>
                          <a:spcPts val="1264"/>
                        </a:lnSpc>
                        <a:defRPr/>
                      </a:pPr>
                      <a:r>
                        <a:rPr lang="en-US" sz="1264">
                          <a:solidFill>
                            <a:srgbClr val="2254C5"/>
                          </a:solidFill>
                          <a:latin typeface="Montserrat"/>
                          <a:ea typeface="Montserrat"/>
                          <a:cs typeface="Montserrat"/>
                          <a:sym typeface="Montserrat"/>
                        </a:rPr>
                        <a:t>Medium</a:t>
                      </a:r>
                      <a:endParaRPr lang="en-US" sz="1100"/>
                    </a:p>
                  </a:txBody>
                  <a:tcPr marL="24097" marR="24097" marT="24097" marB="24097" anchor="ctr">
                    <a:lnL w="15241" cap="flat" cmpd="sng" algn="ctr">
                      <a:solidFill>
                        <a:srgbClr val="99ACFF"/>
                      </a:solidFill>
                      <a:prstDash val="solid"/>
                      <a:round/>
                      <a:headEnd type="none" w="med" len="med"/>
                      <a:tailEnd type="none" w="med" len="med"/>
                    </a:lnL>
                    <a:lnR w="15241" cap="flat" cmpd="sng" algn="ctr">
                      <a:solidFill>
                        <a:srgbClr val="99ACFF"/>
                      </a:solidFill>
                      <a:prstDash val="solid"/>
                      <a:round/>
                      <a:headEnd type="none" w="med" len="med"/>
                      <a:tailEnd type="none" w="med" len="med"/>
                    </a:lnR>
                    <a:lnT w="15241" cap="flat" cmpd="sng" algn="ctr">
                      <a:solidFill>
                        <a:srgbClr val="99ACFF"/>
                      </a:solidFill>
                      <a:prstDash val="solid"/>
                      <a:round/>
                      <a:headEnd type="none" w="med" len="med"/>
                      <a:tailEnd type="none" w="med" len="med"/>
                    </a:lnT>
                    <a:lnB w="15241" cap="flat" cmpd="sng" algn="ctr">
                      <a:solidFill>
                        <a:srgbClr val="99ACFF"/>
                      </a:solidFill>
                      <a:prstDash val="solid"/>
                      <a:round/>
                      <a:headEnd type="none" w="med" len="med"/>
                      <a:tailEnd type="none" w="med" len="med"/>
                    </a:lnB>
                  </a:tcPr>
                </a:tc>
                <a:tc>
                  <a:txBody>
                    <a:bodyPr/>
                    <a:lstStyle/>
                    <a:p>
                      <a:pPr algn="ctr">
                        <a:lnSpc>
                          <a:spcPts val="1264"/>
                        </a:lnSpc>
                        <a:defRPr/>
                      </a:pPr>
                      <a:r>
                        <a:rPr lang="en-US" sz="1264">
                          <a:solidFill>
                            <a:srgbClr val="2254C5"/>
                          </a:solidFill>
                          <a:latin typeface="Montserrat"/>
                          <a:ea typeface="Montserrat"/>
                          <a:cs typeface="Montserrat"/>
                          <a:sym typeface="Montserrat"/>
                        </a:rPr>
                        <a:t>739</a:t>
                      </a:r>
                      <a:endParaRPr lang="en-US" sz="1100"/>
                    </a:p>
                  </a:txBody>
                  <a:tcPr marL="24097" marR="24097" marT="24097" marB="24097" anchor="ctr">
                    <a:lnL w="15241" cap="flat" cmpd="sng" algn="ctr">
                      <a:solidFill>
                        <a:srgbClr val="99ACFF"/>
                      </a:solidFill>
                      <a:prstDash val="solid"/>
                      <a:round/>
                      <a:headEnd type="none" w="med" len="med"/>
                      <a:tailEnd type="none" w="med" len="med"/>
                    </a:lnL>
                    <a:lnR w="15241" cap="flat" cmpd="sng" algn="ctr">
                      <a:solidFill>
                        <a:srgbClr val="99ACFF"/>
                      </a:solidFill>
                      <a:prstDash val="solid"/>
                      <a:round/>
                      <a:headEnd type="none" w="med" len="med"/>
                      <a:tailEnd type="none" w="med" len="med"/>
                    </a:lnR>
                    <a:lnT w="15241" cap="flat" cmpd="sng" algn="ctr">
                      <a:solidFill>
                        <a:srgbClr val="99ACFF"/>
                      </a:solidFill>
                      <a:prstDash val="solid"/>
                      <a:round/>
                      <a:headEnd type="none" w="med" len="med"/>
                      <a:tailEnd type="none" w="med" len="med"/>
                    </a:lnT>
                    <a:lnB w="15241" cap="flat" cmpd="sng" algn="ctr">
                      <a:solidFill>
                        <a:srgbClr val="99ACFF"/>
                      </a:solidFill>
                      <a:prstDash val="solid"/>
                      <a:round/>
                      <a:headEnd type="none" w="med" len="med"/>
                      <a:tailEnd type="none" w="med" len="med"/>
                    </a:lnB>
                  </a:tcPr>
                </a:tc>
                <a:tc>
                  <a:txBody>
                    <a:bodyPr/>
                    <a:lstStyle/>
                    <a:p>
                      <a:pPr algn="ctr">
                        <a:lnSpc>
                          <a:spcPts val="1264"/>
                        </a:lnSpc>
                        <a:defRPr/>
                      </a:pPr>
                      <a:r>
                        <a:rPr lang="en-US" sz="1264">
                          <a:solidFill>
                            <a:srgbClr val="2254C5"/>
                          </a:solidFill>
                          <a:latin typeface="Montserrat"/>
                          <a:ea typeface="Montserrat"/>
                          <a:cs typeface="Montserrat"/>
                          <a:sym typeface="Montserrat"/>
                        </a:rPr>
                        <a:t>1118</a:t>
                      </a:r>
                      <a:endParaRPr lang="en-US" sz="1100"/>
                    </a:p>
                  </a:txBody>
                  <a:tcPr marL="24097" marR="24097" marT="24097" marB="24097" anchor="ctr">
                    <a:lnL w="15241" cap="flat" cmpd="sng" algn="ctr">
                      <a:solidFill>
                        <a:srgbClr val="99ACFF"/>
                      </a:solidFill>
                      <a:prstDash val="solid"/>
                      <a:round/>
                      <a:headEnd type="none" w="med" len="med"/>
                      <a:tailEnd type="none" w="med" len="med"/>
                    </a:lnL>
                    <a:lnR w="15241" cap="flat" cmpd="sng" algn="ctr">
                      <a:solidFill>
                        <a:srgbClr val="99ACFF"/>
                      </a:solidFill>
                      <a:prstDash val="solid"/>
                      <a:round/>
                      <a:headEnd type="none" w="med" len="med"/>
                      <a:tailEnd type="none" w="med" len="med"/>
                    </a:lnR>
                    <a:lnT w="15241" cap="flat" cmpd="sng" algn="ctr">
                      <a:solidFill>
                        <a:srgbClr val="99ACFF"/>
                      </a:solidFill>
                      <a:prstDash val="solid"/>
                      <a:round/>
                      <a:headEnd type="none" w="med" len="med"/>
                      <a:tailEnd type="none" w="med" len="med"/>
                    </a:lnT>
                    <a:lnB w="15241"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2"/>
                  </a:ext>
                </a:extLst>
              </a:tr>
              <a:tr h="208427">
                <a:tc>
                  <a:txBody>
                    <a:bodyPr/>
                    <a:lstStyle/>
                    <a:p>
                      <a:pPr algn="ctr">
                        <a:lnSpc>
                          <a:spcPts val="1264"/>
                        </a:lnSpc>
                        <a:defRPr/>
                      </a:pPr>
                      <a:r>
                        <a:rPr lang="en-US" sz="1264">
                          <a:solidFill>
                            <a:srgbClr val="2254C5"/>
                          </a:solidFill>
                          <a:latin typeface="Montserrat"/>
                          <a:ea typeface="Montserrat"/>
                          <a:cs typeface="Montserrat"/>
                          <a:sym typeface="Montserrat"/>
                        </a:rPr>
                        <a:t>Low</a:t>
                      </a:r>
                      <a:endParaRPr lang="en-US" sz="1100"/>
                    </a:p>
                  </a:txBody>
                  <a:tcPr marL="24097" marR="24097" marT="24097" marB="24097" anchor="ctr">
                    <a:lnL w="15241" cap="flat" cmpd="sng" algn="ctr">
                      <a:solidFill>
                        <a:srgbClr val="99ACFF"/>
                      </a:solidFill>
                      <a:prstDash val="solid"/>
                      <a:round/>
                      <a:headEnd type="none" w="med" len="med"/>
                      <a:tailEnd type="none" w="med" len="med"/>
                    </a:lnL>
                    <a:lnR w="15241" cap="flat" cmpd="sng" algn="ctr">
                      <a:solidFill>
                        <a:srgbClr val="99ACFF"/>
                      </a:solidFill>
                      <a:prstDash val="solid"/>
                      <a:round/>
                      <a:headEnd type="none" w="med" len="med"/>
                      <a:tailEnd type="none" w="med" len="med"/>
                    </a:lnR>
                    <a:lnT w="15241" cap="flat" cmpd="sng" algn="ctr">
                      <a:solidFill>
                        <a:srgbClr val="99ACFF"/>
                      </a:solidFill>
                      <a:prstDash val="solid"/>
                      <a:round/>
                      <a:headEnd type="none" w="med" len="med"/>
                      <a:tailEnd type="none" w="med" len="med"/>
                    </a:lnT>
                    <a:lnB w="15241" cap="flat" cmpd="sng" algn="ctr">
                      <a:solidFill>
                        <a:srgbClr val="99ACFF"/>
                      </a:solidFill>
                      <a:prstDash val="solid"/>
                      <a:round/>
                      <a:headEnd type="none" w="med" len="med"/>
                      <a:tailEnd type="none" w="med" len="med"/>
                    </a:lnB>
                  </a:tcPr>
                </a:tc>
                <a:tc>
                  <a:txBody>
                    <a:bodyPr/>
                    <a:lstStyle/>
                    <a:p>
                      <a:pPr algn="ctr">
                        <a:lnSpc>
                          <a:spcPts val="1264"/>
                        </a:lnSpc>
                        <a:defRPr/>
                      </a:pPr>
                      <a:r>
                        <a:rPr lang="en-US" sz="1264">
                          <a:solidFill>
                            <a:srgbClr val="2254C5"/>
                          </a:solidFill>
                          <a:latin typeface="Montserrat"/>
                          <a:ea typeface="Montserrat"/>
                          <a:cs typeface="Montserrat"/>
                          <a:sym typeface="Montserrat"/>
                        </a:rPr>
                        <a:t>99</a:t>
                      </a:r>
                      <a:endParaRPr lang="en-US" sz="1100"/>
                    </a:p>
                  </a:txBody>
                  <a:tcPr marL="24097" marR="24097" marT="24097" marB="24097" anchor="ctr">
                    <a:lnL w="15241" cap="flat" cmpd="sng" algn="ctr">
                      <a:solidFill>
                        <a:srgbClr val="99ACFF"/>
                      </a:solidFill>
                      <a:prstDash val="solid"/>
                      <a:round/>
                      <a:headEnd type="none" w="med" len="med"/>
                      <a:tailEnd type="none" w="med" len="med"/>
                    </a:lnL>
                    <a:lnR w="15241" cap="flat" cmpd="sng" algn="ctr">
                      <a:solidFill>
                        <a:srgbClr val="99ACFF"/>
                      </a:solidFill>
                      <a:prstDash val="solid"/>
                      <a:round/>
                      <a:headEnd type="none" w="med" len="med"/>
                      <a:tailEnd type="none" w="med" len="med"/>
                    </a:lnR>
                    <a:lnT w="15241" cap="flat" cmpd="sng" algn="ctr">
                      <a:solidFill>
                        <a:srgbClr val="99ACFF"/>
                      </a:solidFill>
                      <a:prstDash val="solid"/>
                      <a:round/>
                      <a:headEnd type="none" w="med" len="med"/>
                      <a:tailEnd type="none" w="med" len="med"/>
                    </a:lnT>
                    <a:lnB w="15241" cap="flat" cmpd="sng" algn="ctr">
                      <a:solidFill>
                        <a:srgbClr val="99ACFF"/>
                      </a:solidFill>
                      <a:prstDash val="solid"/>
                      <a:round/>
                      <a:headEnd type="none" w="med" len="med"/>
                      <a:tailEnd type="none" w="med" len="med"/>
                    </a:lnB>
                  </a:tcPr>
                </a:tc>
                <a:tc>
                  <a:txBody>
                    <a:bodyPr/>
                    <a:lstStyle/>
                    <a:p>
                      <a:pPr algn="ctr">
                        <a:lnSpc>
                          <a:spcPts val="1264"/>
                        </a:lnSpc>
                        <a:defRPr/>
                      </a:pPr>
                      <a:r>
                        <a:rPr lang="en-US" sz="1264">
                          <a:solidFill>
                            <a:srgbClr val="2254C5"/>
                          </a:solidFill>
                          <a:latin typeface="Montserrat"/>
                          <a:ea typeface="Montserrat"/>
                          <a:cs typeface="Montserrat"/>
                          <a:sym typeface="Montserrat"/>
                        </a:rPr>
                        <a:t>284</a:t>
                      </a:r>
                      <a:endParaRPr lang="en-US" sz="1100"/>
                    </a:p>
                  </a:txBody>
                  <a:tcPr marL="24097" marR="24097" marT="24097" marB="24097" anchor="ctr">
                    <a:lnL w="15241" cap="flat" cmpd="sng" algn="ctr">
                      <a:solidFill>
                        <a:srgbClr val="99ACFF"/>
                      </a:solidFill>
                      <a:prstDash val="solid"/>
                      <a:round/>
                      <a:headEnd type="none" w="med" len="med"/>
                      <a:tailEnd type="none" w="med" len="med"/>
                    </a:lnL>
                    <a:lnR w="15241" cap="flat" cmpd="sng" algn="ctr">
                      <a:solidFill>
                        <a:srgbClr val="99ACFF"/>
                      </a:solidFill>
                      <a:prstDash val="solid"/>
                      <a:round/>
                      <a:headEnd type="none" w="med" len="med"/>
                      <a:tailEnd type="none" w="med" len="med"/>
                    </a:lnR>
                    <a:lnT w="15241" cap="flat" cmpd="sng" algn="ctr">
                      <a:solidFill>
                        <a:srgbClr val="99ACFF"/>
                      </a:solidFill>
                      <a:prstDash val="solid"/>
                      <a:round/>
                      <a:headEnd type="none" w="med" len="med"/>
                      <a:tailEnd type="none" w="med" len="med"/>
                    </a:lnT>
                    <a:lnB w="15241"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6" name="TextBox 16"/>
          <p:cNvSpPr txBox="1"/>
          <p:nvPr/>
        </p:nvSpPr>
        <p:spPr>
          <a:xfrm>
            <a:off x="11671075" y="2972608"/>
            <a:ext cx="4857773" cy="439703"/>
          </a:xfrm>
          <a:prstGeom prst="rect">
            <a:avLst/>
          </a:prstGeom>
        </p:spPr>
        <p:txBody>
          <a:bodyPr lIns="0" tIns="0" rIns="0" bIns="0" rtlCol="0" anchor="t">
            <a:spAutoFit/>
          </a:bodyPr>
          <a:lstStyle/>
          <a:p>
            <a:pPr algn="ctr">
              <a:lnSpc>
                <a:spcPts val="3625"/>
              </a:lnSpc>
              <a:spcBef>
                <a:spcPct val="0"/>
              </a:spcBef>
            </a:pPr>
            <a:r>
              <a:rPr lang="en-US" sz="2589">
                <a:solidFill>
                  <a:srgbClr val="2254C5"/>
                </a:solidFill>
                <a:latin typeface="Montserrat"/>
                <a:ea typeface="Montserrat"/>
                <a:cs typeface="Montserrat"/>
                <a:sym typeface="Montserrat"/>
              </a:rPr>
              <a:t>Frequency Table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E6BD1"/>
        </a:solidFill>
        <a:effectLst/>
      </p:bgPr>
    </p:bg>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FFFFFF"/>
            </a:solidFill>
            <a:prstDash val="solid"/>
            <a:headEnd type="none" w="sm" len="sm"/>
            <a:tailEnd type="none" w="sm" len="sm"/>
          </a:ln>
        </p:spPr>
        <p:txBody>
          <a:bodyPr/>
          <a:lstStyle/>
          <a:p>
            <a:endParaRPr lang="en-PH"/>
          </a:p>
        </p:txBody>
      </p:sp>
      <p:sp>
        <p:nvSpPr>
          <p:cNvPr id="3" name="AutoShape 3"/>
          <p:cNvSpPr/>
          <p:nvPr/>
        </p:nvSpPr>
        <p:spPr>
          <a:xfrm flipV="1">
            <a:off x="14032779" y="1014412"/>
            <a:ext cx="6923190" cy="0"/>
          </a:xfrm>
          <a:prstGeom prst="line">
            <a:avLst/>
          </a:prstGeom>
          <a:ln w="28575" cap="flat">
            <a:solidFill>
              <a:srgbClr val="FFFFFF"/>
            </a:solidFill>
            <a:prstDash val="solid"/>
            <a:headEnd type="none" w="sm" len="sm"/>
            <a:tailEnd type="none" w="sm" len="sm"/>
          </a:ln>
        </p:spPr>
        <p:txBody>
          <a:bodyPr/>
          <a:lstStyle/>
          <a:p>
            <a:endParaRPr lang="en-PH"/>
          </a:p>
        </p:txBody>
      </p:sp>
      <p:sp>
        <p:nvSpPr>
          <p:cNvPr id="4" name="Freeform 4"/>
          <p:cNvSpPr/>
          <p:nvPr/>
        </p:nvSpPr>
        <p:spPr>
          <a:xfrm>
            <a:off x="867017" y="3400771"/>
            <a:ext cx="8003635" cy="4942244"/>
          </a:xfrm>
          <a:custGeom>
            <a:avLst/>
            <a:gdLst/>
            <a:ahLst/>
            <a:cxnLst/>
            <a:rect l="l" t="t" r="r" b="b"/>
            <a:pathLst>
              <a:path w="8003635" h="4942244">
                <a:moveTo>
                  <a:pt x="0" y="0"/>
                </a:moveTo>
                <a:lnTo>
                  <a:pt x="8003635" y="0"/>
                </a:lnTo>
                <a:lnTo>
                  <a:pt x="8003635" y="4942245"/>
                </a:lnTo>
                <a:lnTo>
                  <a:pt x="0" y="4942245"/>
                </a:lnTo>
                <a:lnTo>
                  <a:pt x="0" y="0"/>
                </a:lnTo>
                <a:close/>
              </a:path>
            </a:pathLst>
          </a:custGeom>
          <a:blipFill>
            <a:blip r:embed="rId3"/>
            <a:stretch>
              <a:fillRect/>
            </a:stretch>
          </a:blipFill>
        </p:spPr>
        <p:txBody>
          <a:bodyPr/>
          <a:lstStyle/>
          <a:p>
            <a:endParaRPr lang="en-PH"/>
          </a:p>
        </p:txBody>
      </p:sp>
      <p:sp>
        <p:nvSpPr>
          <p:cNvPr id="5" name="Freeform 5"/>
          <p:cNvSpPr/>
          <p:nvPr/>
        </p:nvSpPr>
        <p:spPr>
          <a:xfrm>
            <a:off x="9255665" y="3400771"/>
            <a:ext cx="8003635" cy="4942244"/>
          </a:xfrm>
          <a:custGeom>
            <a:avLst/>
            <a:gdLst/>
            <a:ahLst/>
            <a:cxnLst/>
            <a:rect l="l" t="t" r="r" b="b"/>
            <a:pathLst>
              <a:path w="8003635" h="4942244">
                <a:moveTo>
                  <a:pt x="0" y="0"/>
                </a:moveTo>
                <a:lnTo>
                  <a:pt x="8003635" y="0"/>
                </a:lnTo>
                <a:lnTo>
                  <a:pt x="8003635" y="4942245"/>
                </a:lnTo>
                <a:lnTo>
                  <a:pt x="0" y="4942245"/>
                </a:lnTo>
                <a:lnTo>
                  <a:pt x="0" y="0"/>
                </a:lnTo>
                <a:close/>
              </a:path>
            </a:pathLst>
          </a:custGeom>
          <a:blipFill>
            <a:blip r:embed="rId4"/>
            <a:stretch>
              <a:fillRect/>
            </a:stretch>
          </a:blipFill>
        </p:spPr>
        <p:txBody>
          <a:bodyPr/>
          <a:lstStyle/>
          <a:p>
            <a:endParaRPr lang="en-PH"/>
          </a:p>
        </p:txBody>
      </p:sp>
      <p:sp>
        <p:nvSpPr>
          <p:cNvPr id="6" name="TextBox 6"/>
          <p:cNvSpPr txBox="1"/>
          <p:nvPr/>
        </p:nvSpPr>
        <p:spPr>
          <a:xfrm>
            <a:off x="466318" y="461797"/>
            <a:ext cx="13445199" cy="1970790"/>
          </a:xfrm>
          <a:prstGeom prst="rect">
            <a:avLst/>
          </a:prstGeom>
        </p:spPr>
        <p:txBody>
          <a:bodyPr lIns="0" tIns="0" rIns="0" bIns="0" rtlCol="0" anchor="t">
            <a:spAutoFit/>
          </a:bodyPr>
          <a:lstStyle/>
          <a:p>
            <a:pPr algn="l">
              <a:lnSpc>
                <a:spcPts val="5298"/>
              </a:lnSpc>
            </a:pPr>
            <a:r>
              <a:rPr lang="en-US" sz="3784" b="1">
                <a:solidFill>
                  <a:srgbClr val="FFFFFF"/>
                </a:solidFill>
                <a:latin typeface="Montserrat Bold"/>
                <a:ea typeface="Montserrat Bold"/>
                <a:cs typeface="Montserrat Bold"/>
                <a:sym typeface="Montserrat Bold"/>
              </a:rPr>
              <a:t>Objective 1: What are the differences in life expectancy between genders when categorized into distinct ranges?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6318" y="2817151"/>
            <a:ext cx="4746353" cy="535311"/>
            <a:chOff x="0" y="0"/>
            <a:chExt cx="1406421" cy="158621"/>
          </a:xfrm>
        </p:grpSpPr>
        <p:sp>
          <p:nvSpPr>
            <p:cNvPr id="3" name="Freeform 3"/>
            <p:cNvSpPr/>
            <p:nvPr/>
          </p:nvSpPr>
          <p:spPr>
            <a:xfrm>
              <a:off x="0" y="0"/>
              <a:ext cx="1406421" cy="158621"/>
            </a:xfrm>
            <a:custGeom>
              <a:avLst/>
              <a:gdLst/>
              <a:ahLst/>
              <a:cxnLst/>
              <a:rect l="l" t="t" r="r" b="b"/>
              <a:pathLst>
                <a:path w="1406421" h="158621">
                  <a:moveTo>
                    <a:pt x="0" y="0"/>
                  </a:moveTo>
                  <a:lnTo>
                    <a:pt x="1406421" y="0"/>
                  </a:lnTo>
                  <a:lnTo>
                    <a:pt x="1406421" y="158621"/>
                  </a:lnTo>
                  <a:lnTo>
                    <a:pt x="0" y="158621"/>
                  </a:lnTo>
                  <a:close/>
                </a:path>
              </a:pathLst>
            </a:custGeom>
            <a:solidFill>
              <a:srgbClr val="2254C5"/>
            </a:solidFill>
          </p:spPr>
          <p:txBody>
            <a:bodyPr/>
            <a:lstStyle/>
            <a:p>
              <a:endParaRPr lang="en-PH"/>
            </a:p>
          </p:txBody>
        </p:sp>
      </p:grpSp>
      <p:sp>
        <p:nvSpPr>
          <p:cNvPr id="4" name="AutoShape 4"/>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5" name="AutoShape 5"/>
          <p:cNvSpPr/>
          <p:nvPr/>
        </p:nvSpPr>
        <p:spPr>
          <a:xfrm flipV="1">
            <a:off x="11850061" y="793106"/>
            <a:ext cx="6923190" cy="0"/>
          </a:xfrm>
          <a:prstGeom prst="line">
            <a:avLst/>
          </a:prstGeom>
          <a:ln w="28575" cap="flat">
            <a:solidFill>
              <a:srgbClr val="2254C5"/>
            </a:solidFill>
            <a:prstDash val="solid"/>
            <a:headEnd type="none" w="sm" len="sm"/>
            <a:tailEnd type="none" w="sm" len="sm"/>
          </a:ln>
        </p:spPr>
        <p:txBody>
          <a:bodyPr/>
          <a:lstStyle/>
          <a:p>
            <a:endParaRPr lang="en-PH"/>
          </a:p>
        </p:txBody>
      </p:sp>
      <p:sp>
        <p:nvSpPr>
          <p:cNvPr id="6" name="TextBox 6"/>
          <p:cNvSpPr txBox="1"/>
          <p:nvPr/>
        </p:nvSpPr>
        <p:spPr>
          <a:xfrm>
            <a:off x="1172947" y="2808583"/>
            <a:ext cx="4265949" cy="495298"/>
          </a:xfrm>
          <a:prstGeom prst="rect">
            <a:avLst/>
          </a:prstGeom>
        </p:spPr>
        <p:txBody>
          <a:bodyPr lIns="0" tIns="0" rIns="0" bIns="0" rtlCol="0" anchor="t">
            <a:spAutoFit/>
          </a:bodyPr>
          <a:lstStyle/>
          <a:p>
            <a:pPr algn="l">
              <a:lnSpc>
                <a:spcPts val="4111"/>
              </a:lnSpc>
            </a:pPr>
            <a:r>
              <a:rPr lang="en-US" sz="2936" b="1">
                <a:solidFill>
                  <a:srgbClr val="FFFFFF"/>
                </a:solidFill>
                <a:latin typeface="Montserrat Semi-Bold"/>
                <a:ea typeface="Montserrat Semi-Bold"/>
                <a:cs typeface="Montserrat Semi-Bold"/>
                <a:sym typeface="Montserrat Semi-Bold"/>
              </a:rPr>
              <a:t> Paired t-test</a:t>
            </a:r>
          </a:p>
        </p:txBody>
      </p:sp>
      <p:sp>
        <p:nvSpPr>
          <p:cNvPr id="7" name="TextBox 7"/>
          <p:cNvSpPr txBox="1"/>
          <p:nvPr/>
        </p:nvSpPr>
        <p:spPr>
          <a:xfrm>
            <a:off x="596981" y="4154659"/>
            <a:ext cx="8297752" cy="774438"/>
          </a:xfrm>
          <a:prstGeom prst="rect">
            <a:avLst/>
          </a:prstGeom>
        </p:spPr>
        <p:txBody>
          <a:bodyPr lIns="0" tIns="0" rIns="0" bIns="0" rtlCol="0" anchor="t">
            <a:spAutoFit/>
          </a:bodyPr>
          <a:lstStyle/>
          <a:p>
            <a:pPr marL="487669" lvl="1" indent="-243835" algn="l">
              <a:lnSpc>
                <a:spcPts val="3162"/>
              </a:lnSpc>
              <a:buFont typeface="Arial"/>
              <a:buChar char="•"/>
            </a:pPr>
            <a:r>
              <a:rPr lang="en-US" sz="2258">
                <a:solidFill>
                  <a:srgbClr val="2254C5"/>
                </a:solidFill>
                <a:latin typeface="Montserrat"/>
                <a:ea typeface="Montserrat"/>
                <a:cs typeface="Montserrat"/>
                <a:sym typeface="Montserrat"/>
              </a:rPr>
              <a:t>Mean difference ≈ 5.20 years</a:t>
            </a:r>
          </a:p>
          <a:p>
            <a:pPr marL="487669" lvl="1" indent="-243835" algn="l">
              <a:lnSpc>
                <a:spcPts val="3162"/>
              </a:lnSpc>
              <a:buFont typeface="Arial"/>
              <a:buChar char="•"/>
            </a:pPr>
            <a:r>
              <a:rPr lang="en-US" sz="2258">
                <a:solidFill>
                  <a:srgbClr val="2254C5"/>
                </a:solidFill>
                <a:latin typeface="Montserrat"/>
                <a:ea typeface="Montserrat"/>
                <a:cs typeface="Montserrat"/>
                <a:sym typeface="Montserrat"/>
              </a:rPr>
              <a:t>p-value &lt; 2.2e-16 → Statistically significant</a:t>
            </a:r>
          </a:p>
        </p:txBody>
      </p:sp>
      <p:sp>
        <p:nvSpPr>
          <p:cNvPr id="8" name="TextBox 8"/>
          <p:cNvSpPr txBox="1"/>
          <p:nvPr/>
        </p:nvSpPr>
        <p:spPr>
          <a:xfrm>
            <a:off x="466318" y="5214846"/>
            <a:ext cx="8428415" cy="774376"/>
          </a:xfrm>
          <a:prstGeom prst="rect">
            <a:avLst/>
          </a:prstGeom>
        </p:spPr>
        <p:txBody>
          <a:bodyPr lIns="0" tIns="0" rIns="0" bIns="0" rtlCol="0" anchor="t">
            <a:spAutoFit/>
          </a:bodyPr>
          <a:lstStyle/>
          <a:p>
            <a:pPr algn="l">
              <a:lnSpc>
                <a:spcPts val="3165"/>
              </a:lnSpc>
            </a:pPr>
            <a:r>
              <a:rPr lang="en-US" sz="2261">
                <a:solidFill>
                  <a:srgbClr val="2254C5"/>
                </a:solidFill>
                <a:latin typeface="Montserrat"/>
                <a:ea typeface="Montserrat"/>
                <a:cs typeface="Montserrat"/>
                <a:sym typeface="Montserrat"/>
              </a:rPr>
              <a:t>💡 There’s strong evidence that </a:t>
            </a:r>
            <a:r>
              <a:rPr lang="en-US" sz="2261" b="1">
                <a:solidFill>
                  <a:srgbClr val="2254C5"/>
                </a:solidFill>
                <a:latin typeface="Montserrat Bold"/>
                <a:ea typeface="Montserrat Bold"/>
                <a:cs typeface="Montserrat Bold"/>
                <a:sym typeface="Montserrat Bold"/>
              </a:rPr>
              <a:t>females</a:t>
            </a:r>
            <a:r>
              <a:rPr lang="en-US" sz="2261">
                <a:solidFill>
                  <a:srgbClr val="2254C5"/>
                </a:solidFill>
                <a:latin typeface="Montserrat"/>
                <a:ea typeface="Montserrat"/>
                <a:cs typeface="Montserrat"/>
                <a:sym typeface="Montserrat"/>
              </a:rPr>
              <a:t> live longer than </a:t>
            </a:r>
            <a:r>
              <a:rPr lang="en-US" sz="2261" b="1">
                <a:solidFill>
                  <a:srgbClr val="2254C5"/>
                </a:solidFill>
                <a:latin typeface="Montserrat Bold"/>
                <a:ea typeface="Montserrat Bold"/>
                <a:cs typeface="Montserrat Bold"/>
                <a:sym typeface="Montserrat Bold"/>
              </a:rPr>
              <a:t>males</a:t>
            </a:r>
            <a:r>
              <a:rPr lang="en-US" sz="2261">
                <a:solidFill>
                  <a:srgbClr val="2254C5"/>
                </a:solidFill>
                <a:latin typeface="Montserrat"/>
                <a:ea typeface="Montserrat"/>
                <a:cs typeface="Montserrat"/>
                <a:sym typeface="Montserrat"/>
              </a:rPr>
              <a:t>, and the difference is not due to random chance.</a:t>
            </a:r>
          </a:p>
        </p:txBody>
      </p:sp>
      <p:sp>
        <p:nvSpPr>
          <p:cNvPr id="9" name="TextBox 9"/>
          <p:cNvSpPr txBox="1"/>
          <p:nvPr/>
        </p:nvSpPr>
        <p:spPr>
          <a:xfrm>
            <a:off x="466318" y="461797"/>
            <a:ext cx="13445199" cy="1970790"/>
          </a:xfrm>
          <a:prstGeom prst="rect">
            <a:avLst/>
          </a:prstGeom>
        </p:spPr>
        <p:txBody>
          <a:bodyPr lIns="0" tIns="0" rIns="0" bIns="0" rtlCol="0" anchor="t">
            <a:spAutoFit/>
          </a:bodyPr>
          <a:lstStyle/>
          <a:p>
            <a:pPr algn="l">
              <a:lnSpc>
                <a:spcPts val="5298"/>
              </a:lnSpc>
            </a:pPr>
            <a:r>
              <a:rPr lang="en-US" sz="3784" b="1">
                <a:solidFill>
                  <a:srgbClr val="2254C5"/>
                </a:solidFill>
                <a:latin typeface="Montserrat Bold"/>
                <a:ea typeface="Montserrat Bold"/>
                <a:cs typeface="Montserrat Bold"/>
                <a:sym typeface="Montserrat Bold"/>
              </a:rPr>
              <a:t>Objective 1: What are the differences in life expectancy between genders when categorized into distinct ranges?</a:t>
            </a:r>
          </a:p>
        </p:txBody>
      </p:sp>
      <p:grpSp>
        <p:nvGrpSpPr>
          <p:cNvPr id="10" name="Group 10"/>
          <p:cNvGrpSpPr/>
          <p:nvPr/>
        </p:nvGrpSpPr>
        <p:grpSpPr>
          <a:xfrm>
            <a:off x="528610" y="6720983"/>
            <a:ext cx="4746353" cy="535311"/>
            <a:chOff x="0" y="0"/>
            <a:chExt cx="1406421" cy="158621"/>
          </a:xfrm>
        </p:grpSpPr>
        <p:sp>
          <p:nvSpPr>
            <p:cNvPr id="11" name="Freeform 11"/>
            <p:cNvSpPr/>
            <p:nvPr/>
          </p:nvSpPr>
          <p:spPr>
            <a:xfrm>
              <a:off x="0" y="0"/>
              <a:ext cx="1406421" cy="158621"/>
            </a:xfrm>
            <a:custGeom>
              <a:avLst/>
              <a:gdLst/>
              <a:ahLst/>
              <a:cxnLst/>
              <a:rect l="l" t="t" r="r" b="b"/>
              <a:pathLst>
                <a:path w="1406421" h="158621">
                  <a:moveTo>
                    <a:pt x="0" y="0"/>
                  </a:moveTo>
                  <a:lnTo>
                    <a:pt x="1406421" y="0"/>
                  </a:lnTo>
                  <a:lnTo>
                    <a:pt x="1406421" y="158621"/>
                  </a:lnTo>
                  <a:lnTo>
                    <a:pt x="0" y="158621"/>
                  </a:lnTo>
                  <a:close/>
                </a:path>
              </a:pathLst>
            </a:custGeom>
            <a:solidFill>
              <a:srgbClr val="2254C5"/>
            </a:solidFill>
          </p:spPr>
          <p:txBody>
            <a:bodyPr/>
            <a:lstStyle/>
            <a:p>
              <a:endParaRPr lang="en-PH"/>
            </a:p>
          </p:txBody>
        </p:sp>
      </p:grpSp>
      <p:sp>
        <p:nvSpPr>
          <p:cNvPr id="12" name="TextBox 12"/>
          <p:cNvSpPr txBox="1"/>
          <p:nvPr/>
        </p:nvSpPr>
        <p:spPr>
          <a:xfrm>
            <a:off x="1811204" y="6709592"/>
            <a:ext cx="4265949" cy="495298"/>
          </a:xfrm>
          <a:prstGeom prst="rect">
            <a:avLst/>
          </a:prstGeom>
        </p:spPr>
        <p:txBody>
          <a:bodyPr lIns="0" tIns="0" rIns="0" bIns="0" rtlCol="0" anchor="t">
            <a:spAutoFit/>
          </a:bodyPr>
          <a:lstStyle/>
          <a:p>
            <a:pPr algn="l">
              <a:lnSpc>
                <a:spcPts val="4111"/>
              </a:lnSpc>
            </a:pPr>
            <a:r>
              <a:rPr lang="en-US" sz="2936" b="1">
                <a:solidFill>
                  <a:srgbClr val="FFFFFF"/>
                </a:solidFill>
                <a:latin typeface="Montserrat Bold"/>
                <a:ea typeface="Montserrat Bold"/>
                <a:cs typeface="Montserrat Bold"/>
                <a:sym typeface="Montserrat Bold"/>
              </a:rPr>
              <a:t>ANOVA</a:t>
            </a:r>
          </a:p>
        </p:txBody>
      </p:sp>
      <p:sp>
        <p:nvSpPr>
          <p:cNvPr id="13" name="TextBox 13"/>
          <p:cNvSpPr txBox="1"/>
          <p:nvPr/>
        </p:nvSpPr>
        <p:spPr>
          <a:xfrm>
            <a:off x="659272" y="7609680"/>
            <a:ext cx="8297752" cy="443070"/>
          </a:xfrm>
          <a:prstGeom prst="rect">
            <a:avLst/>
          </a:prstGeom>
        </p:spPr>
        <p:txBody>
          <a:bodyPr lIns="0" tIns="0" rIns="0" bIns="0" rtlCol="0" anchor="t">
            <a:spAutoFit/>
          </a:bodyPr>
          <a:lstStyle/>
          <a:p>
            <a:pPr marL="569702" lvl="1" indent="-284851" algn="l">
              <a:lnSpc>
                <a:spcPts val="3694"/>
              </a:lnSpc>
              <a:buFont typeface="Arial"/>
              <a:buChar char="•"/>
            </a:pPr>
            <a:r>
              <a:rPr lang="en-US" sz="2638">
                <a:solidFill>
                  <a:srgbClr val="2254C5"/>
                </a:solidFill>
                <a:latin typeface="Montserrat"/>
                <a:ea typeface="Montserrat"/>
                <a:cs typeface="Montserrat"/>
                <a:sym typeface="Montserrat"/>
              </a:rPr>
              <a:t>F = 398.3,  p-value &lt; 2e-16 ***</a:t>
            </a:r>
          </a:p>
        </p:txBody>
      </p:sp>
      <p:sp>
        <p:nvSpPr>
          <p:cNvPr id="14" name="TextBox 14"/>
          <p:cNvSpPr txBox="1"/>
          <p:nvPr/>
        </p:nvSpPr>
        <p:spPr>
          <a:xfrm>
            <a:off x="466318" y="8339534"/>
            <a:ext cx="8173527" cy="774376"/>
          </a:xfrm>
          <a:prstGeom prst="rect">
            <a:avLst/>
          </a:prstGeom>
        </p:spPr>
        <p:txBody>
          <a:bodyPr lIns="0" tIns="0" rIns="0" bIns="0" rtlCol="0" anchor="t">
            <a:spAutoFit/>
          </a:bodyPr>
          <a:lstStyle/>
          <a:p>
            <a:pPr algn="l">
              <a:lnSpc>
                <a:spcPts val="3165"/>
              </a:lnSpc>
            </a:pPr>
            <a:r>
              <a:rPr lang="en-US" sz="2261">
                <a:solidFill>
                  <a:srgbClr val="2254C5"/>
                </a:solidFill>
                <a:latin typeface="Montserrat"/>
                <a:ea typeface="Montserrat"/>
                <a:cs typeface="Montserrat"/>
                <a:sym typeface="Montserrat"/>
              </a:rPr>
              <a:t>💡 </a:t>
            </a:r>
            <a:r>
              <a:rPr lang="en-US" sz="2261" b="1">
                <a:solidFill>
                  <a:srgbClr val="2254C5"/>
                </a:solidFill>
                <a:latin typeface="Montserrat Bold"/>
                <a:ea typeface="Montserrat Bold"/>
                <a:cs typeface="Montserrat Bold"/>
                <a:sym typeface="Montserrat Bold"/>
              </a:rPr>
              <a:t>Gender</a:t>
            </a:r>
            <a:r>
              <a:rPr lang="en-US" sz="2261">
                <a:solidFill>
                  <a:srgbClr val="2254C5"/>
                </a:solidFill>
                <a:latin typeface="Montserrat"/>
                <a:ea typeface="Montserrat"/>
                <a:cs typeface="Montserrat"/>
                <a:sym typeface="Montserrat"/>
              </a:rPr>
              <a:t> is a significant factor affecting life expectancy across the dataset.</a:t>
            </a:r>
          </a:p>
        </p:txBody>
      </p:sp>
      <p:sp>
        <p:nvSpPr>
          <p:cNvPr id="15" name="Freeform 15"/>
          <p:cNvSpPr/>
          <p:nvPr/>
        </p:nvSpPr>
        <p:spPr>
          <a:xfrm>
            <a:off x="9811141" y="2432587"/>
            <a:ext cx="6864939" cy="6681324"/>
          </a:xfrm>
          <a:custGeom>
            <a:avLst/>
            <a:gdLst/>
            <a:ahLst/>
            <a:cxnLst/>
            <a:rect l="l" t="t" r="r" b="b"/>
            <a:pathLst>
              <a:path w="6864939" h="6681324">
                <a:moveTo>
                  <a:pt x="0" y="0"/>
                </a:moveTo>
                <a:lnTo>
                  <a:pt x="6864939" y="0"/>
                </a:lnTo>
                <a:lnTo>
                  <a:pt x="6864939" y="6681324"/>
                </a:lnTo>
                <a:lnTo>
                  <a:pt x="0" y="6681324"/>
                </a:lnTo>
                <a:lnTo>
                  <a:pt x="0" y="0"/>
                </a:lnTo>
                <a:close/>
              </a:path>
            </a:pathLst>
          </a:custGeom>
          <a:blipFill>
            <a:blip r:embed="rId2"/>
            <a:stretch>
              <a:fillRect t="-26964" b="-26964"/>
            </a:stretch>
          </a:blipFill>
        </p:spPr>
        <p:txBody>
          <a:bodyPr/>
          <a:lstStyle/>
          <a:p>
            <a:endParaRPr lang="en-PH"/>
          </a:p>
        </p:txBody>
      </p:sp>
      <p:sp>
        <p:nvSpPr>
          <p:cNvPr id="16" name="TextBox 16"/>
          <p:cNvSpPr txBox="1"/>
          <p:nvPr/>
        </p:nvSpPr>
        <p:spPr>
          <a:xfrm>
            <a:off x="466318" y="3591747"/>
            <a:ext cx="8297752" cy="382345"/>
          </a:xfrm>
          <a:prstGeom prst="rect">
            <a:avLst/>
          </a:prstGeom>
        </p:spPr>
        <p:txBody>
          <a:bodyPr lIns="0" tIns="0" rIns="0" bIns="0" rtlCol="0" anchor="t">
            <a:spAutoFit/>
          </a:bodyPr>
          <a:lstStyle/>
          <a:p>
            <a:pPr algn="l">
              <a:lnSpc>
                <a:spcPts val="3162"/>
              </a:lnSpc>
            </a:pPr>
            <a:r>
              <a:rPr lang="en-US" sz="2258">
                <a:solidFill>
                  <a:srgbClr val="2254C5"/>
                </a:solidFill>
                <a:latin typeface="Montserrat"/>
                <a:ea typeface="Montserrat"/>
                <a:cs typeface="Montserrat"/>
                <a:sym typeface="Montserrat"/>
              </a:rPr>
              <a:t>Are female &amp; male life expectancies different?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6318" y="2927344"/>
            <a:ext cx="4746353" cy="535311"/>
            <a:chOff x="0" y="0"/>
            <a:chExt cx="1406421" cy="158621"/>
          </a:xfrm>
        </p:grpSpPr>
        <p:sp>
          <p:nvSpPr>
            <p:cNvPr id="3" name="Freeform 3"/>
            <p:cNvSpPr/>
            <p:nvPr/>
          </p:nvSpPr>
          <p:spPr>
            <a:xfrm>
              <a:off x="0" y="0"/>
              <a:ext cx="1406421" cy="158621"/>
            </a:xfrm>
            <a:custGeom>
              <a:avLst/>
              <a:gdLst/>
              <a:ahLst/>
              <a:cxnLst/>
              <a:rect l="l" t="t" r="r" b="b"/>
              <a:pathLst>
                <a:path w="1406421" h="158621">
                  <a:moveTo>
                    <a:pt x="0" y="0"/>
                  </a:moveTo>
                  <a:lnTo>
                    <a:pt x="1406421" y="0"/>
                  </a:lnTo>
                  <a:lnTo>
                    <a:pt x="1406421" y="158621"/>
                  </a:lnTo>
                  <a:lnTo>
                    <a:pt x="0" y="158621"/>
                  </a:lnTo>
                  <a:close/>
                </a:path>
              </a:pathLst>
            </a:custGeom>
            <a:solidFill>
              <a:srgbClr val="2254C5"/>
            </a:solidFill>
          </p:spPr>
          <p:txBody>
            <a:bodyPr/>
            <a:lstStyle/>
            <a:p>
              <a:endParaRPr lang="en-PH"/>
            </a:p>
          </p:txBody>
        </p:sp>
      </p:grpSp>
      <p:sp>
        <p:nvSpPr>
          <p:cNvPr id="4" name="AutoShape 4"/>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5" name="AutoShape 5"/>
          <p:cNvSpPr/>
          <p:nvPr/>
        </p:nvSpPr>
        <p:spPr>
          <a:xfrm flipV="1">
            <a:off x="11850061" y="793106"/>
            <a:ext cx="6923190" cy="0"/>
          </a:xfrm>
          <a:prstGeom prst="line">
            <a:avLst/>
          </a:prstGeom>
          <a:ln w="28575" cap="flat">
            <a:solidFill>
              <a:srgbClr val="2254C5"/>
            </a:solidFill>
            <a:prstDash val="solid"/>
            <a:headEnd type="none" w="sm" len="sm"/>
            <a:tailEnd type="none" w="sm" len="sm"/>
          </a:ln>
        </p:spPr>
        <p:txBody>
          <a:bodyPr/>
          <a:lstStyle/>
          <a:p>
            <a:endParaRPr lang="en-PH"/>
          </a:p>
        </p:txBody>
      </p:sp>
      <p:sp>
        <p:nvSpPr>
          <p:cNvPr id="6" name="TextBox 6"/>
          <p:cNvSpPr txBox="1"/>
          <p:nvPr/>
        </p:nvSpPr>
        <p:spPr>
          <a:xfrm>
            <a:off x="1172947" y="2918776"/>
            <a:ext cx="4265949" cy="495298"/>
          </a:xfrm>
          <a:prstGeom prst="rect">
            <a:avLst/>
          </a:prstGeom>
        </p:spPr>
        <p:txBody>
          <a:bodyPr lIns="0" tIns="0" rIns="0" bIns="0" rtlCol="0" anchor="t">
            <a:spAutoFit/>
          </a:bodyPr>
          <a:lstStyle/>
          <a:p>
            <a:pPr algn="l">
              <a:lnSpc>
                <a:spcPts val="4111"/>
              </a:lnSpc>
            </a:pPr>
            <a:r>
              <a:rPr lang="en-US" sz="2936" b="1">
                <a:solidFill>
                  <a:srgbClr val="FFFFFF"/>
                </a:solidFill>
                <a:latin typeface="Montserrat Semi-Bold"/>
                <a:ea typeface="Montserrat Semi-Bold"/>
                <a:cs typeface="Montserrat Semi-Bold"/>
                <a:sym typeface="Montserrat Semi-Bold"/>
              </a:rPr>
              <a:t>Binomial Test</a:t>
            </a:r>
          </a:p>
        </p:txBody>
      </p:sp>
      <p:sp>
        <p:nvSpPr>
          <p:cNvPr id="7" name="TextBox 7"/>
          <p:cNvSpPr txBox="1"/>
          <p:nvPr/>
        </p:nvSpPr>
        <p:spPr>
          <a:xfrm>
            <a:off x="596981" y="3806515"/>
            <a:ext cx="8297752" cy="416337"/>
          </a:xfrm>
          <a:prstGeom prst="rect">
            <a:avLst/>
          </a:prstGeom>
        </p:spPr>
        <p:txBody>
          <a:bodyPr lIns="0" tIns="0" rIns="0" bIns="0" rtlCol="0" anchor="t">
            <a:spAutoFit/>
          </a:bodyPr>
          <a:lstStyle/>
          <a:p>
            <a:pPr algn="l">
              <a:lnSpc>
                <a:spcPts val="3302"/>
              </a:lnSpc>
            </a:pPr>
            <a:r>
              <a:rPr lang="en-US" sz="2358">
                <a:solidFill>
                  <a:srgbClr val="2254C5"/>
                </a:solidFill>
                <a:latin typeface="Montserrat"/>
                <a:ea typeface="Montserrat"/>
                <a:cs typeface="Montserrat"/>
                <a:sym typeface="Montserrat"/>
              </a:rPr>
              <a:t>Is ≥ 50% of females in High Life Expentancy category?</a:t>
            </a:r>
          </a:p>
        </p:txBody>
      </p:sp>
      <p:sp>
        <p:nvSpPr>
          <p:cNvPr id="8" name="TextBox 8"/>
          <p:cNvSpPr txBox="1"/>
          <p:nvPr/>
        </p:nvSpPr>
        <p:spPr>
          <a:xfrm>
            <a:off x="466318" y="4394021"/>
            <a:ext cx="8428415" cy="790291"/>
          </a:xfrm>
          <a:prstGeom prst="rect">
            <a:avLst/>
          </a:prstGeom>
        </p:spPr>
        <p:txBody>
          <a:bodyPr lIns="0" tIns="0" rIns="0" bIns="0" rtlCol="0" anchor="t">
            <a:spAutoFit/>
          </a:bodyPr>
          <a:lstStyle/>
          <a:p>
            <a:pPr algn="l">
              <a:lnSpc>
                <a:spcPts val="3165"/>
              </a:lnSpc>
            </a:pPr>
            <a:r>
              <a:rPr lang="en-US" sz="2261">
                <a:solidFill>
                  <a:srgbClr val="2254C5"/>
                </a:solidFill>
                <a:latin typeface="Montserrat"/>
                <a:ea typeface="Montserrat"/>
                <a:cs typeface="Montserrat"/>
                <a:sym typeface="Montserrat"/>
              </a:rPr>
              <a:t>💡 A significantly greater-than-50% share of females fall into the High life expectancy category.</a:t>
            </a:r>
          </a:p>
        </p:txBody>
      </p:sp>
      <p:sp>
        <p:nvSpPr>
          <p:cNvPr id="9" name="TextBox 9"/>
          <p:cNvSpPr txBox="1"/>
          <p:nvPr/>
        </p:nvSpPr>
        <p:spPr>
          <a:xfrm>
            <a:off x="466318" y="461797"/>
            <a:ext cx="13445199" cy="1970790"/>
          </a:xfrm>
          <a:prstGeom prst="rect">
            <a:avLst/>
          </a:prstGeom>
        </p:spPr>
        <p:txBody>
          <a:bodyPr lIns="0" tIns="0" rIns="0" bIns="0" rtlCol="0" anchor="t">
            <a:spAutoFit/>
          </a:bodyPr>
          <a:lstStyle/>
          <a:p>
            <a:pPr algn="l">
              <a:lnSpc>
                <a:spcPts val="5298"/>
              </a:lnSpc>
            </a:pPr>
            <a:r>
              <a:rPr lang="en-US" sz="3784" b="1">
                <a:solidFill>
                  <a:srgbClr val="2254C5"/>
                </a:solidFill>
                <a:latin typeface="Montserrat Bold"/>
                <a:ea typeface="Montserrat Bold"/>
                <a:cs typeface="Montserrat Bold"/>
                <a:sym typeface="Montserrat Bold"/>
              </a:rPr>
              <a:t>Objective 1: What are the differences in life expectancy between genders when categorized into distinct ranges?</a:t>
            </a:r>
          </a:p>
        </p:txBody>
      </p:sp>
      <p:grpSp>
        <p:nvGrpSpPr>
          <p:cNvPr id="10" name="Group 10"/>
          <p:cNvGrpSpPr/>
          <p:nvPr/>
        </p:nvGrpSpPr>
        <p:grpSpPr>
          <a:xfrm>
            <a:off x="528610" y="6451136"/>
            <a:ext cx="4746353" cy="535311"/>
            <a:chOff x="0" y="0"/>
            <a:chExt cx="1406421" cy="158621"/>
          </a:xfrm>
        </p:grpSpPr>
        <p:sp>
          <p:nvSpPr>
            <p:cNvPr id="11" name="Freeform 11"/>
            <p:cNvSpPr/>
            <p:nvPr/>
          </p:nvSpPr>
          <p:spPr>
            <a:xfrm>
              <a:off x="0" y="0"/>
              <a:ext cx="1406421" cy="158621"/>
            </a:xfrm>
            <a:custGeom>
              <a:avLst/>
              <a:gdLst/>
              <a:ahLst/>
              <a:cxnLst/>
              <a:rect l="l" t="t" r="r" b="b"/>
              <a:pathLst>
                <a:path w="1406421" h="158621">
                  <a:moveTo>
                    <a:pt x="0" y="0"/>
                  </a:moveTo>
                  <a:lnTo>
                    <a:pt x="1406421" y="0"/>
                  </a:lnTo>
                  <a:lnTo>
                    <a:pt x="1406421" y="158621"/>
                  </a:lnTo>
                  <a:lnTo>
                    <a:pt x="0" y="158621"/>
                  </a:lnTo>
                  <a:close/>
                </a:path>
              </a:pathLst>
            </a:custGeom>
            <a:solidFill>
              <a:srgbClr val="2254C5"/>
            </a:solidFill>
          </p:spPr>
          <p:txBody>
            <a:bodyPr/>
            <a:lstStyle/>
            <a:p>
              <a:endParaRPr lang="en-PH"/>
            </a:p>
          </p:txBody>
        </p:sp>
      </p:grpSp>
      <p:sp>
        <p:nvSpPr>
          <p:cNvPr id="12" name="TextBox 12"/>
          <p:cNvSpPr txBox="1"/>
          <p:nvPr/>
        </p:nvSpPr>
        <p:spPr>
          <a:xfrm>
            <a:off x="644421" y="6422561"/>
            <a:ext cx="5323002" cy="495298"/>
          </a:xfrm>
          <a:prstGeom prst="rect">
            <a:avLst/>
          </a:prstGeom>
        </p:spPr>
        <p:txBody>
          <a:bodyPr lIns="0" tIns="0" rIns="0" bIns="0" rtlCol="0" anchor="t">
            <a:spAutoFit/>
          </a:bodyPr>
          <a:lstStyle/>
          <a:p>
            <a:pPr algn="l">
              <a:lnSpc>
                <a:spcPts val="4111"/>
              </a:lnSpc>
            </a:pPr>
            <a:r>
              <a:rPr lang="en-US" sz="2936" b="1">
                <a:solidFill>
                  <a:srgbClr val="FFFFFF"/>
                </a:solidFill>
                <a:latin typeface="Montserrat Bold"/>
                <a:ea typeface="Montserrat Bold"/>
                <a:cs typeface="Montserrat Bold"/>
                <a:sym typeface="Montserrat Bold"/>
              </a:rPr>
              <a:t>Proportion / Score Test</a:t>
            </a:r>
          </a:p>
        </p:txBody>
      </p:sp>
      <p:sp>
        <p:nvSpPr>
          <p:cNvPr id="13" name="TextBox 13"/>
          <p:cNvSpPr txBox="1"/>
          <p:nvPr/>
        </p:nvSpPr>
        <p:spPr>
          <a:xfrm>
            <a:off x="466318" y="8069688"/>
            <a:ext cx="8173527" cy="1166469"/>
          </a:xfrm>
          <a:prstGeom prst="rect">
            <a:avLst/>
          </a:prstGeom>
        </p:spPr>
        <p:txBody>
          <a:bodyPr lIns="0" tIns="0" rIns="0" bIns="0" rtlCol="0" anchor="t">
            <a:spAutoFit/>
          </a:bodyPr>
          <a:lstStyle/>
          <a:p>
            <a:pPr algn="l">
              <a:lnSpc>
                <a:spcPts val="3165"/>
              </a:lnSpc>
            </a:pPr>
            <a:r>
              <a:rPr lang="en-US" sz="2261">
                <a:solidFill>
                  <a:srgbClr val="2254C5"/>
                </a:solidFill>
                <a:latin typeface="Montserrat"/>
                <a:ea typeface="Montserrat"/>
                <a:cs typeface="Montserrat"/>
                <a:sym typeface="Montserrat"/>
              </a:rPr>
              <a:t>💡 p-value &lt; 2.2e-16. There is strong statistical evidence that females are more likely to fall into the High life expectancy group than males.</a:t>
            </a:r>
          </a:p>
        </p:txBody>
      </p:sp>
      <p:sp>
        <p:nvSpPr>
          <p:cNvPr id="14" name="Freeform 14"/>
          <p:cNvSpPr/>
          <p:nvPr/>
        </p:nvSpPr>
        <p:spPr>
          <a:xfrm>
            <a:off x="9811141" y="2432587"/>
            <a:ext cx="6864939" cy="6681324"/>
          </a:xfrm>
          <a:custGeom>
            <a:avLst/>
            <a:gdLst/>
            <a:ahLst/>
            <a:cxnLst/>
            <a:rect l="l" t="t" r="r" b="b"/>
            <a:pathLst>
              <a:path w="6864939" h="6681324">
                <a:moveTo>
                  <a:pt x="0" y="0"/>
                </a:moveTo>
                <a:lnTo>
                  <a:pt x="6864939" y="0"/>
                </a:lnTo>
                <a:lnTo>
                  <a:pt x="6864939" y="6681324"/>
                </a:lnTo>
                <a:lnTo>
                  <a:pt x="0" y="6681324"/>
                </a:lnTo>
                <a:lnTo>
                  <a:pt x="0" y="0"/>
                </a:lnTo>
                <a:close/>
              </a:path>
            </a:pathLst>
          </a:custGeom>
          <a:blipFill>
            <a:blip r:embed="rId3"/>
            <a:stretch>
              <a:fillRect l="-36511" r="-36511"/>
            </a:stretch>
          </a:blipFill>
        </p:spPr>
        <p:txBody>
          <a:bodyPr/>
          <a:lstStyle/>
          <a:p>
            <a:endParaRPr lang="en-PH"/>
          </a:p>
        </p:txBody>
      </p:sp>
      <p:sp>
        <p:nvSpPr>
          <p:cNvPr id="15" name="TextBox 15"/>
          <p:cNvSpPr txBox="1"/>
          <p:nvPr/>
        </p:nvSpPr>
        <p:spPr>
          <a:xfrm>
            <a:off x="531650" y="7140849"/>
            <a:ext cx="8297752" cy="774438"/>
          </a:xfrm>
          <a:prstGeom prst="rect">
            <a:avLst/>
          </a:prstGeom>
        </p:spPr>
        <p:txBody>
          <a:bodyPr lIns="0" tIns="0" rIns="0" bIns="0" rtlCol="0" anchor="t">
            <a:spAutoFit/>
          </a:bodyPr>
          <a:lstStyle/>
          <a:p>
            <a:pPr algn="l">
              <a:lnSpc>
                <a:spcPts val="3162"/>
              </a:lnSpc>
            </a:pPr>
            <a:r>
              <a:rPr lang="en-US" sz="2258">
                <a:solidFill>
                  <a:srgbClr val="2254C5"/>
                </a:solidFill>
                <a:latin typeface="Montserrat"/>
                <a:ea typeface="Montserrat"/>
                <a:cs typeface="Montserrat"/>
                <a:sym typeface="Montserrat"/>
              </a:rPr>
              <a:t>Do female and male populations differ significantly in their likelihood of being in the High category?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850061" y="793106"/>
            <a:ext cx="6437939"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Freeform 3"/>
          <p:cNvSpPr/>
          <p:nvPr/>
        </p:nvSpPr>
        <p:spPr>
          <a:xfrm>
            <a:off x="-11891041" y="0"/>
            <a:ext cx="16967643" cy="10287000"/>
          </a:xfrm>
          <a:custGeom>
            <a:avLst/>
            <a:gdLst/>
            <a:ahLst/>
            <a:cxnLst/>
            <a:rect l="l" t="t" r="r" b="b"/>
            <a:pathLst>
              <a:path w="16967643" h="10287000">
                <a:moveTo>
                  <a:pt x="0" y="0"/>
                </a:moveTo>
                <a:lnTo>
                  <a:pt x="16967643" y="0"/>
                </a:lnTo>
                <a:lnTo>
                  <a:pt x="16967643" y="10287000"/>
                </a:lnTo>
                <a:lnTo>
                  <a:pt x="0" y="10287000"/>
                </a:lnTo>
                <a:lnTo>
                  <a:pt x="0" y="0"/>
                </a:lnTo>
                <a:close/>
              </a:path>
            </a:pathLst>
          </a:custGeom>
          <a:blipFill>
            <a:blip r:embed="rId3"/>
            <a:stretch>
              <a:fillRect r="-12794"/>
            </a:stretch>
          </a:blipFill>
        </p:spPr>
        <p:txBody>
          <a:bodyPr/>
          <a:lstStyle/>
          <a:p>
            <a:endParaRPr lang="en-PH"/>
          </a:p>
        </p:txBody>
      </p:sp>
      <p:sp>
        <p:nvSpPr>
          <p:cNvPr id="4" name="TextBox 4"/>
          <p:cNvSpPr txBox="1"/>
          <p:nvPr/>
        </p:nvSpPr>
        <p:spPr>
          <a:xfrm>
            <a:off x="6265024" y="3175607"/>
            <a:ext cx="11399039" cy="4908425"/>
          </a:xfrm>
          <a:prstGeom prst="rect">
            <a:avLst/>
          </a:prstGeom>
        </p:spPr>
        <p:txBody>
          <a:bodyPr lIns="0" tIns="0" rIns="0" bIns="0" rtlCol="0" anchor="t">
            <a:spAutoFit/>
          </a:bodyPr>
          <a:lstStyle/>
          <a:p>
            <a:pPr marL="864658" lvl="1" indent="-432329" algn="l">
              <a:lnSpc>
                <a:spcPts val="5606"/>
              </a:lnSpc>
              <a:buFont typeface="Arial"/>
              <a:buChar char="•"/>
            </a:pPr>
            <a:r>
              <a:rPr lang="en-US" sz="4004">
                <a:solidFill>
                  <a:srgbClr val="2254C5"/>
                </a:solidFill>
                <a:latin typeface="Montserrat"/>
                <a:ea typeface="Montserrat"/>
                <a:cs typeface="Montserrat"/>
                <a:sym typeface="Montserrat"/>
              </a:rPr>
              <a:t>Covers </a:t>
            </a:r>
            <a:r>
              <a:rPr lang="en-US" sz="4004" b="1">
                <a:solidFill>
                  <a:srgbClr val="2254C5"/>
                </a:solidFill>
                <a:latin typeface="Montserrat Bold"/>
                <a:ea typeface="Montserrat Bold"/>
                <a:cs typeface="Montserrat Bold"/>
                <a:sym typeface="Montserrat Bold"/>
              </a:rPr>
              <a:t>188</a:t>
            </a:r>
            <a:r>
              <a:rPr lang="en-US" sz="4004">
                <a:solidFill>
                  <a:srgbClr val="2254C5"/>
                </a:solidFill>
                <a:latin typeface="Montserrat"/>
                <a:ea typeface="Montserrat"/>
                <a:cs typeface="Montserrat"/>
                <a:sym typeface="Montserrat"/>
              </a:rPr>
              <a:t> recognized countries</a:t>
            </a:r>
          </a:p>
          <a:p>
            <a:pPr marL="864658" lvl="1" indent="-432329" algn="l">
              <a:lnSpc>
                <a:spcPts val="5606"/>
              </a:lnSpc>
              <a:buFont typeface="Arial"/>
              <a:buChar char="•"/>
            </a:pPr>
            <a:r>
              <a:rPr lang="en-US" sz="4004">
                <a:solidFill>
                  <a:srgbClr val="2254C5"/>
                </a:solidFill>
                <a:latin typeface="Montserrat"/>
                <a:ea typeface="Montserrat"/>
                <a:cs typeface="Montserrat"/>
                <a:sym typeface="Montserrat"/>
              </a:rPr>
              <a:t>Spans a </a:t>
            </a:r>
            <a:r>
              <a:rPr lang="en-US" sz="4004" b="1">
                <a:solidFill>
                  <a:srgbClr val="2254C5"/>
                </a:solidFill>
                <a:latin typeface="Montserrat Bold"/>
                <a:ea typeface="Montserrat Bold"/>
                <a:cs typeface="Montserrat Bold"/>
                <a:sym typeface="Montserrat Bold"/>
              </a:rPr>
              <a:t>10-year</a:t>
            </a:r>
            <a:r>
              <a:rPr lang="en-US" sz="4004">
                <a:solidFill>
                  <a:srgbClr val="2254C5"/>
                </a:solidFill>
                <a:latin typeface="Montserrat"/>
                <a:ea typeface="Montserrat"/>
                <a:cs typeface="Montserrat"/>
                <a:sym typeface="Montserrat"/>
              </a:rPr>
              <a:t> period (2012–2021)</a:t>
            </a:r>
          </a:p>
          <a:p>
            <a:pPr marL="864658" lvl="1" indent="-432329" algn="l">
              <a:lnSpc>
                <a:spcPts val="5606"/>
              </a:lnSpc>
              <a:buFont typeface="Arial"/>
              <a:buChar char="•"/>
            </a:pPr>
            <a:r>
              <a:rPr lang="en-US" sz="4004">
                <a:solidFill>
                  <a:srgbClr val="2254C5"/>
                </a:solidFill>
                <a:latin typeface="Montserrat"/>
                <a:ea typeface="Montserrat"/>
                <a:cs typeface="Montserrat"/>
                <a:sym typeface="Montserrat"/>
              </a:rPr>
              <a:t>Includes </a:t>
            </a:r>
            <a:r>
              <a:rPr lang="en-US" sz="4004" b="1">
                <a:solidFill>
                  <a:srgbClr val="2254C5"/>
                </a:solidFill>
                <a:latin typeface="Montserrat Bold"/>
                <a:ea typeface="Montserrat Bold"/>
                <a:cs typeface="Montserrat Bold"/>
                <a:sym typeface="Montserrat Bold"/>
              </a:rPr>
              <a:t>global health, demographic, economic, and environmental</a:t>
            </a:r>
            <a:r>
              <a:rPr lang="en-US" sz="4004">
                <a:solidFill>
                  <a:srgbClr val="2254C5"/>
                </a:solidFill>
                <a:latin typeface="Montserrat"/>
                <a:ea typeface="Montserrat"/>
                <a:cs typeface="Montserrat"/>
                <a:sym typeface="Montserrat"/>
              </a:rPr>
              <a:t> metrics</a:t>
            </a:r>
          </a:p>
          <a:p>
            <a:pPr marL="864658" lvl="1" indent="-432329" algn="l">
              <a:lnSpc>
                <a:spcPts val="5606"/>
              </a:lnSpc>
              <a:buFont typeface="Arial"/>
              <a:buChar char="•"/>
            </a:pPr>
            <a:r>
              <a:rPr lang="en-US" sz="4004" b="1">
                <a:solidFill>
                  <a:srgbClr val="2254C5"/>
                </a:solidFill>
                <a:latin typeface="Montserrat Bold"/>
                <a:ea typeface="Montserrat Bold"/>
                <a:cs typeface="Montserrat Bold"/>
                <a:sym typeface="Montserrat Bold"/>
              </a:rPr>
              <a:t>1,880</a:t>
            </a:r>
            <a:r>
              <a:rPr lang="en-US" sz="4004">
                <a:solidFill>
                  <a:srgbClr val="2254C5"/>
                </a:solidFill>
                <a:latin typeface="Montserrat"/>
                <a:ea typeface="Montserrat"/>
                <a:cs typeface="Montserrat"/>
                <a:sym typeface="Montserrat"/>
              </a:rPr>
              <a:t> total data points (188 countries × 10 years)</a:t>
            </a:r>
          </a:p>
          <a:p>
            <a:pPr algn="l">
              <a:lnSpc>
                <a:spcPts val="5606"/>
              </a:lnSpc>
            </a:pPr>
            <a:endParaRPr lang="en-US" sz="4004">
              <a:solidFill>
                <a:srgbClr val="2254C5"/>
              </a:solidFill>
              <a:latin typeface="Montserrat"/>
              <a:ea typeface="Montserrat"/>
              <a:cs typeface="Montserrat"/>
              <a:sym typeface="Montserrat"/>
            </a:endParaRPr>
          </a:p>
        </p:txBody>
      </p:sp>
      <p:sp>
        <p:nvSpPr>
          <p:cNvPr id="5" name="TextBox 5"/>
          <p:cNvSpPr txBox="1"/>
          <p:nvPr/>
        </p:nvSpPr>
        <p:spPr>
          <a:xfrm>
            <a:off x="5745800" y="1057275"/>
            <a:ext cx="11762089" cy="1397612"/>
          </a:xfrm>
          <a:prstGeom prst="rect">
            <a:avLst/>
          </a:prstGeom>
        </p:spPr>
        <p:txBody>
          <a:bodyPr lIns="0" tIns="0" rIns="0" bIns="0" rtlCol="0" anchor="t">
            <a:spAutoFit/>
          </a:bodyPr>
          <a:lstStyle/>
          <a:p>
            <a:pPr algn="l">
              <a:lnSpc>
                <a:spcPts val="10951"/>
              </a:lnSpc>
            </a:pPr>
            <a:r>
              <a:rPr lang="en-US" sz="9360" b="1">
                <a:solidFill>
                  <a:srgbClr val="2254C5"/>
                </a:solidFill>
                <a:latin typeface="Montserrat Bold"/>
                <a:ea typeface="Montserrat Bold"/>
                <a:cs typeface="Montserrat Bold"/>
                <a:sym typeface="Montserrat Bold"/>
              </a:rPr>
              <a:t>Dataset Overview</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6318" y="2927344"/>
            <a:ext cx="4746353" cy="535311"/>
            <a:chOff x="0" y="0"/>
            <a:chExt cx="1406421" cy="158621"/>
          </a:xfrm>
        </p:grpSpPr>
        <p:sp>
          <p:nvSpPr>
            <p:cNvPr id="3" name="Freeform 3"/>
            <p:cNvSpPr/>
            <p:nvPr/>
          </p:nvSpPr>
          <p:spPr>
            <a:xfrm>
              <a:off x="0" y="0"/>
              <a:ext cx="1406421" cy="158621"/>
            </a:xfrm>
            <a:custGeom>
              <a:avLst/>
              <a:gdLst/>
              <a:ahLst/>
              <a:cxnLst/>
              <a:rect l="l" t="t" r="r" b="b"/>
              <a:pathLst>
                <a:path w="1406421" h="158621">
                  <a:moveTo>
                    <a:pt x="0" y="0"/>
                  </a:moveTo>
                  <a:lnTo>
                    <a:pt x="1406421" y="0"/>
                  </a:lnTo>
                  <a:lnTo>
                    <a:pt x="1406421" y="158621"/>
                  </a:lnTo>
                  <a:lnTo>
                    <a:pt x="0" y="158621"/>
                  </a:lnTo>
                  <a:close/>
                </a:path>
              </a:pathLst>
            </a:custGeom>
            <a:solidFill>
              <a:srgbClr val="2254C5"/>
            </a:solidFill>
          </p:spPr>
          <p:txBody>
            <a:bodyPr/>
            <a:lstStyle/>
            <a:p>
              <a:endParaRPr lang="en-PH"/>
            </a:p>
          </p:txBody>
        </p:sp>
      </p:grpSp>
      <p:sp>
        <p:nvSpPr>
          <p:cNvPr id="4" name="AutoShape 4"/>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5" name="AutoShape 5"/>
          <p:cNvSpPr/>
          <p:nvPr/>
        </p:nvSpPr>
        <p:spPr>
          <a:xfrm flipV="1">
            <a:off x="11850061" y="793106"/>
            <a:ext cx="6923190" cy="0"/>
          </a:xfrm>
          <a:prstGeom prst="line">
            <a:avLst/>
          </a:prstGeom>
          <a:ln w="28575" cap="flat">
            <a:solidFill>
              <a:srgbClr val="2254C5"/>
            </a:solidFill>
            <a:prstDash val="solid"/>
            <a:headEnd type="none" w="sm" len="sm"/>
            <a:tailEnd type="none" w="sm" len="sm"/>
          </a:ln>
        </p:spPr>
        <p:txBody>
          <a:bodyPr/>
          <a:lstStyle/>
          <a:p>
            <a:endParaRPr lang="en-PH"/>
          </a:p>
        </p:txBody>
      </p:sp>
      <p:sp>
        <p:nvSpPr>
          <p:cNvPr id="6" name="TextBox 6"/>
          <p:cNvSpPr txBox="1"/>
          <p:nvPr/>
        </p:nvSpPr>
        <p:spPr>
          <a:xfrm>
            <a:off x="1172947" y="2918776"/>
            <a:ext cx="4265949" cy="495298"/>
          </a:xfrm>
          <a:prstGeom prst="rect">
            <a:avLst/>
          </a:prstGeom>
        </p:spPr>
        <p:txBody>
          <a:bodyPr lIns="0" tIns="0" rIns="0" bIns="0" rtlCol="0" anchor="t">
            <a:spAutoFit/>
          </a:bodyPr>
          <a:lstStyle/>
          <a:p>
            <a:pPr algn="l">
              <a:lnSpc>
                <a:spcPts val="4111"/>
              </a:lnSpc>
            </a:pPr>
            <a:r>
              <a:rPr lang="en-US" sz="2936" b="1">
                <a:solidFill>
                  <a:srgbClr val="FFFFFF"/>
                </a:solidFill>
                <a:latin typeface="Montserrat Bold"/>
                <a:ea typeface="Montserrat Bold"/>
                <a:cs typeface="Montserrat Bold"/>
                <a:sym typeface="Montserrat Bold"/>
              </a:rPr>
              <a:t>Chi-square Test</a:t>
            </a:r>
          </a:p>
        </p:txBody>
      </p:sp>
      <p:sp>
        <p:nvSpPr>
          <p:cNvPr id="7" name="TextBox 7"/>
          <p:cNvSpPr txBox="1"/>
          <p:nvPr/>
        </p:nvSpPr>
        <p:spPr>
          <a:xfrm>
            <a:off x="596981" y="3816040"/>
            <a:ext cx="8297752" cy="790352"/>
          </a:xfrm>
          <a:prstGeom prst="rect">
            <a:avLst/>
          </a:prstGeom>
        </p:spPr>
        <p:txBody>
          <a:bodyPr lIns="0" tIns="0" rIns="0" bIns="0" rtlCol="0" anchor="t">
            <a:spAutoFit/>
          </a:bodyPr>
          <a:lstStyle/>
          <a:p>
            <a:pPr algn="l">
              <a:lnSpc>
                <a:spcPts val="3162"/>
              </a:lnSpc>
            </a:pPr>
            <a:r>
              <a:rPr lang="en-US" sz="2258">
                <a:solidFill>
                  <a:srgbClr val="2254C5"/>
                </a:solidFill>
                <a:latin typeface="Montserrat"/>
                <a:ea typeface="Montserrat"/>
                <a:cs typeface="Montserrat"/>
                <a:sym typeface="Montserrat"/>
              </a:rPr>
              <a:t>Is there an association between </a:t>
            </a:r>
            <a:r>
              <a:rPr lang="en-US" sz="2258" b="1">
                <a:solidFill>
                  <a:srgbClr val="2254C5"/>
                </a:solidFill>
                <a:latin typeface="Montserrat Bold"/>
                <a:ea typeface="Montserrat Bold"/>
                <a:cs typeface="Montserrat Bold"/>
                <a:sym typeface="Montserrat Bold"/>
              </a:rPr>
              <a:t>gender and life expectancy category</a:t>
            </a:r>
            <a:r>
              <a:rPr lang="en-US" sz="2258">
                <a:solidFill>
                  <a:srgbClr val="2254C5"/>
                </a:solidFill>
                <a:latin typeface="Montserrat"/>
                <a:ea typeface="Montserrat"/>
                <a:cs typeface="Montserrat"/>
                <a:sym typeface="Montserrat"/>
              </a:rPr>
              <a:t> (Low/Medium/High)?</a:t>
            </a:r>
          </a:p>
        </p:txBody>
      </p:sp>
      <p:sp>
        <p:nvSpPr>
          <p:cNvPr id="8" name="TextBox 8"/>
          <p:cNvSpPr txBox="1"/>
          <p:nvPr/>
        </p:nvSpPr>
        <p:spPr>
          <a:xfrm>
            <a:off x="466318" y="4945000"/>
            <a:ext cx="8428415" cy="3590641"/>
          </a:xfrm>
          <a:prstGeom prst="rect">
            <a:avLst/>
          </a:prstGeom>
        </p:spPr>
        <p:txBody>
          <a:bodyPr lIns="0" tIns="0" rIns="0" bIns="0" rtlCol="0" anchor="t">
            <a:spAutoFit/>
          </a:bodyPr>
          <a:lstStyle/>
          <a:p>
            <a:pPr algn="l">
              <a:lnSpc>
                <a:spcPts val="3165"/>
              </a:lnSpc>
            </a:pPr>
            <a:r>
              <a:rPr lang="en-US" sz="2261">
                <a:solidFill>
                  <a:srgbClr val="2254C5"/>
                </a:solidFill>
                <a:latin typeface="Montserrat"/>
                <a:ea typeface="Montserrat"/>
                <a:cs typeface="Montserrat"/>
                <a:sym typeface="Montserrat"/>
              </a:rPr>
              <a:t>💡 Since the p-value (&lt; 2.2e-16) is far below </a:t>
            </a:r>
            <a:r>
              <a:rPr lang="en-US" sz="2261" b="1">
                <a:solidFill>
                  <a:srgbClr val="2254C5"/>
                </a:solidFill>
                <a:latin typeface="Montserrat Bold"/>
                <a:ea typeface="Montserrat Bold"/>
                <a:cs typeface="Montserrat Bold"/>
                <a:sym typeface="Montserrat Bold"/>
              </a:rPr>
              <a:t>0.05,</a:t>
            </a:r>
            <a:r>
              <a:rPr lang="en-US" sz="2261">
                <a:solidFill>
                  <a:srgbClr val="2254C5"/>
                </a:solidFill>
                <a:latin typeface="Montserrat"/>
                <a:ea typeface="Montserrat"/>
                <a:cs typeface="Montserrat"/>
                <a:sym typeface="Montserrat"/>
              </a:rPr>
              <a:t> we reject the null hypothesis that gender and life expectancy category are independent.</a:t>
            </a:r>
          </a:p>
          <a:p>
            <a:pPr algn="l">
              <a:lnSpc>
                <a:spcPts val="3165"/>
              </a:lnSpc>
            </a:pPr>
            <a:endParaRPr lang="en-US" sz="2261">
              <a:solidFill>
                <a:srgbClr val="2254C5"/>
              </a:solidFill>
              <a:latin typeface="Montserrat"/>
              <a:ea typeface="Montserrat"/>
              <a:cs typeface="Montserrat"/>
              <a:sym typeface="Montserrat"/>
            </a:endParaRPr>
          </a:p>
          <a:p>
            <a:pPr algn="l">
              <a:lnSpc>
                <a:spcPts val="3165"/>
              </a:lnSpc>
            </a:pPr>
            <a:r>
              <a:rPr lang="en-US" sz="2261">
                <a:solidFill>
                  <a:srgbClr val="2254C5"/>
                </a:solidFill>
                <a:latin typeface="Montserrat"/>
                <a:ea typeface="Montserrat"/>
                <a:cs typeface="Montserrat"/>
                <a:sym typeface="Montserrat"/>
              </a:rPr>
              <a:t>💡 There is a statistically significant association between gender and life expectancy category.</a:t>
            </a:r>
          </a:p>
          <a:p>
            <a:pPr algn="l">
              <a:lnSpc>
                <a:spcPts val="3165"/>
              </a:lnSpc>
            </a:pPr>
            <a:endParaRPr lang="en-US" sz="2261">
              <a:solidFill>
                <a:srgbClr val="2254C5"/>
              </a:solidFill>
              <a:latin typeface="Montserrat"/>
              <a:ea typeface="Montserrat"/>
              <a:cs typeface="Montserrat"/>
              <a:sym typeface="Montserrat"/>
            </a:endParaRPr>
          </a:p>
          <a:p>
            <a:pPr algn="l">
              <a:lnSpc>
                <a:spcPts val="3165"/>
              </a:lnSpc>
            </a:pPr>
            <a:r>
              <a:rPr lang="en-US" sz="2261">
                <a:solidFill>
                  <a:srgbClr val="2254C5"/>
                </a:solidFill>
                <a:latin typeface="Montserrat"/>
                <a:ea typeface="Montserrat"/>
                <a:cs typeface="Montserrat"/>
                <a:sym typeface="Montserrat"/>
              </a:rPr>
              <a:t> 💡 The distribution of Low, Medium, and High categories differs significantly between males and females.</a:t>
            </a:r>
          </a:p>
        </p:txBody>
      </p:sp>
      <p:sp>
        <p:nvSpPr>
          <p:cNvPr id="9" name="TextBox 9"/>
          <p:cNvSpPr txBox="1"/>
          <p:nvPr/>
        </p:nvSpPr>
        <p:spPr>
          <a:xfrm>
            <a:off x="466318" y="461797"/>
            <a:ext cx="13445199" cy="1970790"/>
          </a:xfrm>
          <a:prstGeom prst="rect">
            <a:avLst/>
          </a:prstGeom>
        </p:spPr>
        <p:txBody>
          <a:bodyPr lIns="0" tIns="0" rIns="0" bIns="0" rtlCol="0" anchor="t">
            <a:spAutoFit/>
          </a:bodyPr>
          <a:lstStyle/>
          <a:p>
            <a:pPr algn="l">
              <a:lnSpc>
                <a:spcPts val="5298"/>
              </a:lnSpc>
            </a:pPr>
            <a:r>
              <a:rPr lang="en-US" sz="3784" b="1">
                <a:solidFill>
                  <a:srgbClr val="2254C5"/>
                </a:solidFill>
                <a:latin typeface="Montserrat Bold"/>
                <a:ea typeface="Montserrat Bold"/>
                <a:cs typeface="Montserrat Bold"/>
                <a:sym typeface="Montserrat Bold"/>
              </a:rPr>
              <a:t>Objective 1: What are the differences in life expectancy between genders when categorized into distinct ranges?</a:t>
            </a:r>
          </a:p>
        </p:txBody>
      </p:sp>
      <p:sp>
        <p:nvSpPr>
          <p:cNvPr id="10" name="Freeform 10"/>
          <p:cNvSpPr/>
          <p:nvPr/>
        </p:nvSpPr>
        <p:spPr>
          <a:xfrm>
            <a:off x="9811141" y="2432587"/>
            <a:ext cx="6864939" cy="6681324"/>
          </a:xfrm>
          <a:custGeom>
            <a:avLst/>
            <a:gdLst/>
            <a:ahLst/>
            <a:cxnLst/>
            <a:rect l="l" t="t" r="r" b="b"/>
            <a:pathLst>
              <a:path w="6864939" h="6681324">
                <a:moveTo>
                  <a:pt x="0" y="0"/>
                </a:moveTo>
                <a:lnTo>
                  <a:pt x="6864939" y="0"/>
                </a:lnTo>
                <a:lnTo>
                  <a:pt x="6864939" y="6681324"/>
                </a:lnTo>
                <a:lnTo>
                  <a:pt x="0" y="6681324"/>
                </a:lnTo>
                <a:lnTo>
                  <a:pt x="0" y="0"/>
                </a:lnTo>
                <a:close/>
              </a:path>
            </a:pathLst>
          </a:custGeom>
          <a:blipFill>
            <a:blip r:embed="rId3"/>
            <a:stretch>
              <a:fillRect l="-23039" r="-23039"/>
            </a:stretch>
          </a:blipFill>
        </p:spPr>
        <p:txBody>
          <a:bodyPr/>
          <a:lstStyle/>
          <a:p>
            <a:endParaRPr lang="en-PH"/>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49ED8"/>
        </a:solidFill>
        <a:effectLst/>
      </p:bgPr>
    </p:bg>
    <p:spTree>
      <p:nvGrpSpPr>
        <p:cNvPr id="1" name=""/>
        <p:cNvGrpSpPr/>
        <p:nvPr/>
      </p:nvGrpSpPr>
      <p:grpSpPr>
        <a:xfrm>
          <a:off x="0" y="0"/>
          <a:ext cx="0" cy="0"/>
          <a:chOff x="0" y="0"/>
          <a:chExt cx="0" cy="0"/>
        </a:xfrm>
      </p:grpSpPr>
      <p:sp>
        <p:nvSpPr>
          <p:cNvPr id="2" name="AutoShape 2"/>
          <p:cNvSpPr/>
          <p:nvPr/>
        </p:nvSpPr>
        <p:spPr>
          <a:xfrm>
            <a:off x="0" y="-272414"/>
            <a:ext cx="7748925" cy="10831828"/>
          </a:xfrm>
          <a:prstGeom prst="rect">
            <a:avLst/>
          </a:prstGeom>
          <a:solidFill>
            <a:srgbClr val="FFFFFF"/>
          </a:solidFill>
        </p:spPr>
        <p:txBody>
          <a:bodyPr/>
          <a:lstStyle/>
          <a:p>
            <a:endParaRPr lang="en-PH"/>
          </a:p>
        </p:txBody>
      </p:sp>
      <p:sp>
        <p:nvSpPr>
          <p:cNvPr id="3" name="Freeform 3"/>
          <p:cNvSpPr/>
          <p:nvPr/>
        </p:nvSpPr>
        <p:spPr>
          <a:xfrm>
            <a:off x="476708" y="2207989"/>
            <a:ext cx="3965224" cy="293044"/>
          </a:xfrm>
          <a:custGeom>
            <a:avLst/>
            <a:gdLst/>
            <a:ahLst/>
            <a:cxnLst/>
            <a:rect l="l" t="t" r="r" b="b"/>
            <a:pathLst>
              <a:path w="3965224" h="293044">
                <a:moveTo>
                  <a:pt x="0" y="0"/>
                </a:moveTo>
                <a:lnTo>
                  <a:pt x="3965224" y="0"/>
                </a:lnTo>
                <a:lnTo>
                  <a:pt x="3965224" y="293044"/>
                </a:lnTo>
                <a:lnTo>
                  <a:pt x="0" y="293044"/>
                </a:lnTo>
                <a:lnTo>
                  <a:pt x="0" y="0"/>
                </a:lnTo>
                <a:close/>
              </a:path>
            </a:pathLst>
          </a:custGeom>
          <a:blipFill>
            <a:blip r:embed="rId3">
              <a:extLst>
                <a:ext uri="{96DAC541-7B7A-43D3-8B79-37D633B846F1}">
                  <asvg:svgBlip xmlns:asvg="http://schemas.microsoft.com/office/drawing/2016/SVG/main" r:embed="rId4"/>
                </a:ext>
              </a:extLst>
            </a:blip>
            <a:stretch>
              <a:fillRect l="-171" t="-308623" r="-7088" b="-1042730"/>
            </a:stretch>
          </a:blipFill>
        </p:spPr>
        <p:txBody>
          <a:bodyPr/>
          <a:lstStyle/>
          <a:p>
            <a:endParaRPr lang="en-PH"/>
          </a:p>
        </p:txBody>
      </p:sp>
      <p:sp>
        <p:nvSpPr>
          <p:cNvPr id="4" name="Freeform 4"/>
          <p:cNvSpPr/>
          <p:nvPr/>
        </p:nvSpPr>
        <p:spPr>
          <a:xfrm>
            <a:off x="8607375" y="1067755"/>
            <a:ext cx="1063208" cy="966553"/>
          </a:xfrm>
          <a:custGeom>
            <a:avLst/>
            <a:gdLst/>
            <a:ahLst/>
            <a:cxnLst/>
            <a:rect l="l" t="t" r="r" b="b"/>
            <a:pathLst>
              <a:path w="1063208" h="966553">
                <a:moveTo>
                  <a:pt x="0" y="0"/>
                </a:moveTo>
                <a:lnTo>
                  <a:pt x="1063208" y="0"/>
                </a:lnTo>
                <a:lnTo>
                  <a:pt x="1063208" y="966553"/>
                </a:lnTo>
                <a:lnTo>
                  <a:pt x="0" y="9665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5" name="Freeform 5"/>
          <p:cNvSpPr/>
          <p:nvPr/>
        </p:nvSpPr>
        <p:spPr>
          <a:xfrm>
            <a:off x="8607375" y="2696295"/>
            <a:ext cx="1042353" cy="1042353"/>
          </a:xfrm>
          <a:custGeom>
            <a:avLst/>
            <a:gdLst/>
            <a:ahLst/>
            <a:cxnLst/>
            <a:rect l="l" t="t" r="r" b="b"/>
            <a:pathLst>
              <a:path w="1042353" h="1042353">
                <a:moveTo>
                  <a:pt x="0" y="0"/>
                </a:moveTo>
                <a:lnTo>
                  <a:pt x="1042353" y="0"/>
                </a:lnTo>
                <a:lnTo>
                  <a:pt x="1042353" y="1042353"/>
                </a:lnTo>
                <a:lnTo>
                  <a:pt x="0" y="10423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H"/>
          </a:p>
        </p:txBody>
      </p:sp>
      <p:sp>
        <p:nvSpPr>
          <p:cNvPr id="6" name="Freeform 6"/>
          <p:cNvSpPr/>
          <p:nvPr/>
        </p:nvSpPr>
        <p:spPr>
          <a:xfrm>
            <a:off x="8607375" y="4243473"/>
            <a:ext cx="792469" cy="975074"/>
          </a:xfrm>
          <a:custGeom>
            <a:avLst/>
            <a:gdLst/>
            <a:ahLst/>
            <a:cxnLst/>
            <a:rect l="l" t="t" r="r" b="b"/>
            <a:pathLst>
              <a:path w="792469" h="975074">
                <a:moveTo>
                  <a:pt x="0" y="0"/>
                </a:moveTo>
                <a:lnTo>
                  <a:pt x="792469" y="0"/>
                </a:lnTo>
                <a:lnTo>
                  <a:pt x="792469" y="975074"/>
                </a:lnTo>
                <a:lnTo>
                  <a:pt x="0" y="9750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PH"/>
          </a:p>
        </p:txBody>
      </p:sp>
      <p:sp>
        <p:nvSpPr>
          <p:cNvPr id="7" name="Freeform 7"/>
          <p:cNvSpPr/>
          <p:nvPr/>
        </p:nvSpPr>
        <p:spPr>
          <a:xfrm>
            <a:off x="382277" y="2688766"/>
            <a:ext cx="5897922" cy="5663602"/>
          </a:xfrm>
          <a:custGeom>
            <a:avLst/>
            <a:gdLst/>
            <a:ahLst/>
            <a:cxnLst/>
            <a:rect l="l" t="t" r="r" b="b"/>
            <a:pathLst>
              <a:path w="5897922" h="5663602">
                <a:moveTo>
                  <a:pt x="0" y="0"/>
                </a:moveTo>
                <a:lnTo>
                  <a:pt x="5897922" y="0"/>
                </a:lnTo>
                <a:lnTo>
                  <a:pt x="5897922" y="5663602"/>
                </a:lnTo>
                <a:lnTo>
                  <a:pt x="0" y="5663602"/>
                </a:lnTo>
                <a:lnTo>
                  <a:pt x="0" y="0"/>
                </a:lnTo>
                <a:close/>
              </a:path>
            </a:pathLst>
          </a:custGeom>
          <a:blipFill>
            <a:blip r:embed="rId11"/>
            <a:stretch>
              <a:fillRect l="-51651" t="-5218"/>
            </a:stretch>
          </a:blipFill>
        </p:spPr>
        <p:txBody>
          <a:bodyPr/>
          <a:lstStyle/>
          <a:p>
            <a:endParaRPr lang="en-PH"/>
          </a:p>
        </p:txBody>
      </p:sp>
      <p:sp>
        <p:nvSpPr>
          <p:cNvPr id="8" name="Freeform 8"/>
          <p:cNvSpPr/>
          <p:nvPr/>
        </p:nvSpPr>
        <p:spPr>
          <a:xfrm>
            <a:off x="8535397" y="5723372"/>
            <a:ext cx="936425" cy="1123710"/>
          </a:xfrm>
          <a:custGeom>
            <a:avLst/>
            <a:gdLst/>
            <a:ahLst/>
            <a:cxnLst/>
            <a:rect l="l" t="t" r="r" b="b"/>
            <a:pathLst>
              <a:path w="936425" h="1123710">
                <a:moveTo>
                  <a:pt x="0" y="0"/>
                </a:moveTo>
                <a:lnTo>
                  <a:pt x="936425" y="0"/>
                </a:lnTo>
                <a:lnTo>
                  <a:pt x="936425" y="1123710"/>
                </a:lnTo>
                <a:lnTo>
                  <a:pt x="0" y="112371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PH"/>
          </a:p>
        </p:txBody>
      </p:sp>
      <p:sp>
        <p:nvSpPr>
          <p:cNvPr id="9" name="Freeform 9"/>
          <p:cNvSpPr/>
          <p:nvPr/>
        </p:nvSpPr>
        <p:spPr>
          <a:xfrm>
            <a:off x="8607375" y="7515238"/>
            <a:ext cx="864447" cy="1063637"/>
          </a:xfrm>
          <a:custGeom>
            <a:avLst/>
            <a:gdLst/>
            <a:ahLst/>
            <a:cxnLst/>
            <a:rect l="l" t="t" r="r" b="b"/>
            <a:pathLst>
              <a:path w="864447" h="1063637">
                <a:moveTo>
                  <a:pt x="0" y="0"/>
                </a:moveTo>
                <a:lnTo>
                  <a:pt x="864447" y="0"/>
                </a:lnTo>
                <a:lnTo>
                  <a:pt x="864447" y="1063637"/>
                </a:lnTo>
                <a:lnTo>
                  <a:pt x="0" y="106363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PH"/>
          </a:p>
        </p:txBody>
      </p:sp>
      <p:sp>
        <p:nvSpPr>
          <p:cNvPr id="10" name="TextBox 10"/>
          <p:cNvSpPr txBox="1"/>
          <p:nvPr/>
        </p:nvSpPr>
        <p:spPr>
          <a:xfrm>
            <a:off x="476708" y="381135"/>
            <a:ext cx="6795509" cy="1824355"/>
          </a:xfrm>
          <a:prstGeom prst="rect">
            <a:avLst/>
          </a:prstGeom>
        </p:spPr>
        <p:txBody>
          <a:bodyPr lIns="0" tIns="0" rIns="0" bIns="0" rtlCol="0" anchor="t">
            <a:spAutoFit/>
          </a:bodyPr>
          <a:lstStyle/>
          <a:p>
            <a:pPr marL="0" lvl="0" indent="0" algn="l">
              <a:lnSpc>
                <a:spcPts val="7280"/>
              </a:lnSpc>
              <a:spcBef>
                <a:spcPct val="0"/>
              </a:spcBef>
            </a:pPr>
            <a:r>
              <a:rPr lang="en-US" sz="5600" spc="-112">
                <a:solidFill>
                  <a:srgbClr val="2254C5"/>
                </a:solidFill>
                <a:latin typeface="Montserrat"/>
                <a:ea typeface="Montserrat"/>
                <a:cs typeface="Montserrat"/>
                <a:sym typeface="Montserrat"/>
              </a:rPr>
              <a:t>Result and Interpretation</a:t>
            </a:r>
          </a:p>
        </p:txBody>
      </p:sp>
      <p:sp>
        <p:nvSpPr>
          <p:cNvPr id="11" name="TextBox 11"/>
          <p:cNvSpPr txBox="1"/>
          <p:nvPr/>
        </p:nvSpPr>
        <p:spPr>
          <a:xfrm>
            <a:off x="10288690" y="1150346"/>
            <a:ext cx="7290136" cy="763269"/>
          </a:xfrm>
          <a:prstGeom prst="rect">
            <a:avLst/>
          </a:prstGeom>
        </p:spPr>
        <p:txBody>
          <a:bodyPr lIns="0" tIns="0" rIns="0" bIns="0" rtlCol="0" anchor="t">
            <a:spAutoFit/>
          </a:bodyPr>
          <a:lstStyle/>
          <a:p>
            <a:pPr algn="l">
              <a:lnSpc>
                <a:spcPts val="3080"/>
              </a:lnSpc>
            </a:pPr>
            <a:r>
              <a:rPr lang="en-US" sz="2200" i="1">
                <a:solidFill>
                  <a:srgbClr val="FFFFFF"/>
                </a:solidFill>
                <a:latin typeface="Montserrat Italics"/>
                <a:ea typeface="Montserrat Italics"/>
                <a:cs typeface="Montserrat Italics"/>
                <a:sym typeface="Montserrat Italics"/>
              </a:rPr>
              <a:t>Females are significantly more likely to be in the High Life Expectancy category compared to males.</a:t>
            </a:r>
          </a:p>
        </p:txBody>
      </p:sp>
      <p:sp>
        <p:nvSpPr>
          <p:cNvPr id="12" name="TextBox 12"/>
          <p:cNvSpPr txBox="1"/>
          <p:nvPr/>
        </p:nvSpPr>
        <p:spPr>
          <a:xfrm>
            <a:off x="10249771" y="2462933"/>
            <a:ext cx="7094093" cy="1153795"/>
          </a:xfrm>
          <a:prstGeom prst="rect">
            <a:avLst/>
          </a:prstGeom>
        </p:spPr>
        <p:txBody>
          <a:bodyPr lIns="0" tIns="0" rIns="0" bIns="0" rtlCol="0" anchor="t">
            <a:spAutoFit/>
          </a:bodyPr>
          <a:lstStyle/>
          <a:p>
            <a:pPr algn="l">
              <a:lnSpc>
                <a:spcPts val="3079"/>
              </a:lnSpc>
            </a:pPr>
            <a:r>
              <a:rPr lang="en-US" sz="2199">
                <a:solidFill>
                  <a:srgbClr val="FFFFFF"/>
                </a:solidFill>
                <a:latin typeface="Montserrat"/>
                <a:ea typeface="Montserrat"/>
                <a:cs typeface="Montserrat"/>
                <a:sym typeface="Montserrat"/>
              </a:rPr>
              <a:t>Across all statistical tests (binomial, t-test, chi-square, etc.), the results consistently show a gender gap in favor of females.</a:t>
            </a:r>
          </a:p>
        </p:txBody>
      </p:sp>
      <p:sp>
        <p:nvSpPr>
          <p:cNvPr id="13" name="TextBox 13"/>
          <p:cNvSpPr txBox="1"/>
          <p:nvPr/>
        </p:nvSpPr>
        <p:spPr>
          <a:xfrm>
            <a:off x="10249771" y="4595898"/>
            <a:ext cx="6423353" cy="763270"/>
          </a:xfrm>
          <a:prstGeom prst="rect">
            <a:avLst/>
          </a:prstGeom>
        </p:spPr>
        <p:txBody>
          <a:bodyPr lIns="0" tIns="0" rIns="0" bIns="0" rtlCol="0" anchor="t">
            <a:spAutoFit/>
          </a:bodyPr>
          <a:lstStyle/>
          <a:p>
            <a:pPr algn="l">
              <a:lnSpc>
                <a:spcPts val="3079"/>
              </a:lnSpc>
            </a:pPr>
            <a:r>
              <a:rPr lang="en-US" sz="2199">
                <a:solidFill>
                  <a:srgbClr val="FFFFFF"/>
                </a:solidFill>
                <a:latin typeface="Montserrat"/>
                <a:ea typeface="Montserrat"/>
                <a:cs typeface="Montserrat"/>
                <a:sym typeface="Montserrat"/>
              </a:rPr>
              <a:t>On average, females live ~5 years longer than males.</a:t>
            </a:r>
          </a:p>
        </p:txBody>
      </p:sp>
      <p:sp>
        <p:nvSpPr>
          <p:cNvPr id="14" name="TextBox 14"/>
          <p:cNvSpPr txBox="1"/>
          <p:nvPr/>
        </p:nvSpPr>
        <p:spPr>
          <a:xfrm>
            <a:off x="382277" y="8771568"/>
            <a:ext cx="5897922" cy="935365"/>
          </a:xfrm>
          <a:prstGeom prst="rect">
            <a:avLst/>
          </a:prstGeom>
        </p:spPr>
        <p:txBody>
          <a:bodyPr lIns="0" tIns="0" rIns="0" bIns="0" rtlCol="0" anchor="t">
            <a:spAutoFit/>
          </a:bodyPr>
          <a:lstStyle/>
          <a:p>
            <a:pPr algn="just">
              <a:lnSpc>
                <a:spcPts val="2519"/>
              </a:lnSpc>
              <a:spcBef>
                <a:spcPct val="0"/>
              </a:spcBef>
            </a:pPr>
            <a:r>
              <a:rPr lang="en-US" sz="1799">
                <a:solidFill>
                  <a:srgbClr val="3E6BD1"/>
                </a:solidFill>
                <a:latin typeface="Montserrat"/>
                <a:ea typeface="Montserrat"/>
                <a:cs typeface="Montserrat"/>
                <a:sym typeface="Montserrat"/>
              </a:rPr>
              <a:t>💡 Gender is a significant determinant of life expectancy. Globally, females are more likely to live longer than males.</a:t>
            </a:r>
          </a:p>
        </p:txBody>
      </p:sp>
      <p:sp>
        <p:nvSpPr>
          <p:cNvPr id="15" name="TextBox 15"/>
          <p:cNvSpPr txBox="1"/>
          <p:nvPr/>
        </p:nvSpPr>
        <p:spPr>
          <a:xfrm>
            <a:off x="10288690" y="5891383"/>
            <a:ext cx="6423353" cy="1153795"/>
          </a:xfrm>
          <a:prstGeom prst="rect">
            <a:avLst/>
          </a:prstGeom>
        </p:spPr>
        <p:txBody>
          <a:bodyPr lIns="0" tIns="0" rIns="0" bIns="0" rtlCol="0" anchor="t">
            <a:spAutoFit/>
          </a:bodyPr>
          <a:lstStyle/>
          <a:p>
            <a:pPr algn="l">
              <a:lnSpc>
                <a:spcPts val="3079"/>
              </a:lnSpc>
            </a:pPr>
            <a:r>
              <a:rPr lang="en-US" sz="2199">
                <a:solidFill>
                  <a:srgbClr val="FFFFFF"/>
                </a:solidFill>
                <a:latin typeface="Montserrat"/>
                <a:ea typeface="Montserrat"/>
                <a:cs typeface="Montserrat"/>
                <a:sym typeface="Montserrat"/>
              </a:rPr>
              <a:t>The proportion of females in the High category is 54.5%, while only 25.8% of males fall into this group.</a:t>
            </a:r>
          </a:p>
        </p:txBody>
      </p:sp>
      <p:sp>
        <p:nvSpPr>
          <p:cNvPr id="16" name="TextBox 16"/>
          <p:cNvSpPr txBox="1"/>
          <p:nvPr/>
        </p:nvSpPr>
        <p:spPr>
          <a:xfrm>
            <a:off x="10249771" y="7773840"/>
            <a:ext cx="6423353" cy="763270"/>
          </a:xfrm>
          <a:prstGeom prst="rect">
            <a:avLst/>
          </a:prstGeom>
        </p:spPr>
        <p:txBody>
          <a:bodyPr lIns="0" tIns="0" rIns="0" bIns="0" rtlCol="0" anchor="t">
            <a:spAutoFit/>
          </a:bodyPr>
          <a:lstStyle/>
          <a:p>
            <a:pPr algn="l">
              <a:lnSpc>
                <a:spcPts val="3079"/>
              </a:lnSpc>
            </a:pPr>
            <a:r>
              <a:rPr lang="en-US" sz="2199">
                <a:solidFill>
                  <a:srgbClr val="FFFFFF"/>
                </a:solidFill>
                <a:latin typeface="Montserrat"/>
                <a:ea typeface="Montserrat"/>
                <a:cs typeface="Montserrat"/>
                <a:sym typeface="Montserrat"/>
              </a:rPr>
              <a:t>Boxplots &amp; Density plots: Show a consistent advantage in female life expectancy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254C5"/>
        </a:solidFill>
        <a:effectLst/>
      </p:bgPr>
    </p:bg>
    <p:spTree>
      <p:nvGrpSpPr>
        <p:cNvPr id="1" name=""/>
        <p:cNvGrpSpPr/>
        <p:nvPr/>
      </p:nvGrpSpPr>
      <p:grpSpPr>
        <a:xfrm>
          <a:off x="0" y="0"/>
          <a:ext cx="0" cy="0"/>
          <a:chOff x="0" y="0"/>
          <a:chExt cx="0" cy="0"/>
        </a:xfrm>
      </p:grpSpPr>
      <p:sp>
        <p:nvSpPr>
          <p:cNvPr id="2" name="TextBox 2"/>
          <p:cNvSpPr txBox="1"/>
          <p:nvPr/>
        </p:nvSpPr>
        <p:spPr>
          <a:xfrm>
            <a:off x="1345688" y="1509237"/>
            <a:ext cx="15225257" cy="6420100"/>
          </a:xfrm>
          <a:prstGeom prst="rect">
            <a:avLst/>
          </a:prstGeom>
        </p:spPr>
        <p:txBody>
          <a:bodyPr lIns="0" tIns="0" rIns="0" bIns="0" rtlCol="0" anchor="t">
            <a:spAutoFit/>
          </a:bodyPr>
          <a:lstStyle/>
          <a:p>
            <a:pPr algn="l">
              <a:lnSpc>
                <a:spcPts val="12012"/>
              </a:lnSpc>
            </a:pPr>
            <a:r>
              <a:rPr lang="en-US" sz="8580" b="1">
                <a:solidFill>
                  <a:srgbClr val="FFFFFF"/>
                </a:solidFill>
                <a:latin typeface="Montserrat Bold"/>
                <a:ea typeface="Montserrat Bold"/>
                <a:cs typeface="Montserrat Bold"/>
                <a:sym typeface="Montserrat Bold"/>
              </a:rPr>
              <a:t>Objective 2: </a:t>
            </a:r>
          </a:p>
          <a:p>
            <a:pPr algn="l">
              <a:lnSpc>
                <a:spcPts val="12012"/>
              </a:lnSpc>
            </a:pPr>
            <a:endParaRPr lang="en-US" sz="8580" b="1">
              <a:solidFill>
                <a:srgbClr val="FFFFFF"/>
              </a:solidFill>
              <a:latin typeface="Montserrat Bold"/>
              <a:ea typeface="Montserrat Bold"/>
              <a:cs typeface="Montserrat Bold"/>
              <a:sym typeface="Montserrat Bold"/>
            </a:endParaRPr>
          </a:p>
          <a:p>
            <a:pPr algn="l">
              <a:lnSpc>
                <a:spcPts val="8959"/>
              </a:lnSpc>
            </a:pPr>
            <a:r>
              <a:rPr lang="en-US" sz="6399">
                <a:solidFill>
                  <a:srgbClr val="FFFFFF"/>
                </a:solidFill>
                <a:latin typeface="Montserrat"/>
                <a:ea typeface="Montserrat"/>
                <a:cs typeface="Montserrat"/>
                <a:sym typeface="Montserrat"/>
              </a:rPr>
              <a:t>What economic and social factors most influence lower life expectancy in gender?</a:t>
            </a:r>
          </a:p>
        </p:txBody>
      </p:sp>
      <p:sp>
        <p:nvSpPr>
          <p:cNvPr id="3" name="AutoShape 3"/>
          <p:cNvSpPr/>
          <p:nvPr/>
        </p:nvSpPr>
        <p:spPr>
          <a:xfrm>
            <a:off x="-970252" y="9719678"/>
            <a:ext cx="20335605" cy="0"/>
          </a:xfrm>
          <a:prstGeom prst="line">
            <a:avLst/>
          </a:prstGeom>
          <a:ln w="28575" cap="flat">
            <a:solidFill>
              <a:srgbClr val="FFFFFF"/>
            </a:solidFill>
            <a:prstDash val="solid"/>
            <a:headEnd type="none" w="sm" len="sm"/>
            <a:tailEnd type="none" w="sm" len="sm"/>
          </a:ln>
        </p:spPr>
        <p:txBody>
          <a:bodyPr/>
          <a:lstStyle/>
          <a:p>
            <a:endParaRPr lang="en-PH"/>
          </a:p>
        </p:txBody>
      </p:sp>
      <p:sp>
        <p:nvSpPr>
          <p:cNvPr id="4" name="AutoShape 4"/>
          <p:cNvSpPr/>
          <p:nvPr/>
        </p:nvSpPr>
        <p:spPr>
          <a:xfrm>
            <a:off x="-970252" y="532935"/>
            <a:ext cx="20335605" cy="0"/>
          </a:xfrm>
          <a:prstGeom prst="line">
            <a:avLst/>
          </a:prstGeom>
          <a:ln w="28575" cap="flat">
            <a:solidFill>
              <a:srgbClr val="FFFFFF"/>
            </a:solidFill>
            <a:prstDash val="solid"/>
            <a:headEnd type="none" w="sm" len="sm"/>
            <a:tailEnd type="none" w="sm" len="sm"/>
          </a:ln>
        </p:spPr>
        <p:txBody>
          <a:bodyPr/>
          <a:lstStyle/>
          <a:p>
            <a:endParaRPr lang="en-PH"/>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AutoShape 3"/>
          <p:cNvSpPr/>
          <p:nvPr/>
        </p:nvSpPr>
        <p:spPr>
          <a:xfrm flipV="1">
            <a:off x="14032779" y="1014412"/>
            <a:ext cx="6923190" cy="0"/>
          </a:xfrm>
          <a:prstGeom prst="line">
            <a:avLst/>
          </a:prstGeom>
          <a:ln w="28575" cap="flat">
            <a:solidFill>
              <a:srgbClr val="2254C5"/>
            </a:solidFill>
            <a:prstDash val="solid"/>
            <a:headEnd type="none" w="sm" len="sm"/>
            <a:tailEnd type="none" w="sm" len="sm"/>
          </a:ln>
        </p:spPr>
        <p:txBody>
          <a:bodyPr/>
          <a:lstStyle/>
          <a:p>
            <a:endParaRPr lang="en-PH"/>
          </a:p>
        </p:txBody>
      </p:sp>
      <p:sp>
        <p:nvSpPr>
          <p:cNvPr id="4" name="Freeform 4"/>
          <p:cNvSpPr/>
          <p:nvPr/>
        </p:nvSpPr>
        <p:spPr>
          <a:xfrm>
            <a:off x="1028700" y="2304306"/>
            <a:ext cx="6716860" cy="6716860"/>
          </a:xfrm>
          <a:custGeom>
            <a:avLst/>
            <a:gdLst/>
            <a:ahLst/>
            <a:cxnLst/>
            <a:rect l="l" t="t" r="r" b="b"/>
            <a:pathLst>
              <a:path w="6716860" h="6716860">
                <a:moveTo>
                  <a:pt x="0" y="0"/>
                </a:moveTo>
                <a:lnTo>
                  <a:pt x="6716860" y="0"/>
                </a:lnTo>
                <a:lnTo>
                  <a:pt x="6716860" y="6716859"/>
                </a:lnTo>
                <a:lnTo>
                  <a:pt x="0" y="6716859"/>
                </a:lnTo>
                <a:lnTo>
                  <a:pt x="0" y="0"/>
                </a:lnTo>
                <a:close/>
              </a:path>
            </a:pathLst>
          </a:custGeom>
          <a:blipFill>
            <a:blip r:embed="rId3"/>
            <a:stretch>
              <a:fillRect/>
            </a:stretch>
          </a:blipFill>
        </p:spPr>
        <p:txBody>
          <a:bodyPr/>
          <a:lstStyle/>
          <a:p>
            <a:endParaRPr lang="en-PH"/>
          </a:p>
        </p:txBody>
      </p:sp>
      <p:sp>
        <p:nvSpPr>
          <p:cNvPr id="5" name="Freeform 5"/>
          <p:cNvSpPr/>
          <p:nvPr/>
        </p:nvSpPr>
        <p:spPr>
          <a:xfrm>
            <a:off x="8028236" y="2969873"/>
            <a:ext cx="9904782" cy="5385725"/>
          </a:xfrm>
          <a:custGeom>
            <a:avLst/>
            <a:gdLst/>
            <a:ahLst/>
            <a:cxnLst/>
            <a:rect l="l" t="t" r="r" b="b"/>
            <a:pathLst>
              <a:path w="9904782" h="5385725">
                <a:moveTo>
                  <a:pt x="0" y="0"/>
                </a:moveTo>
                <a:lnTo>
                  <a:pt x="9904782" y="0"/>
                </a:lnTo>
                <a:lnTo>
                  <a:pt x="9904782" y="5385725"/>
                </a:lnTo>
                <a:lnTo>
                  <a:pt x="0" y="5385725"/>
                </a:lnTo>
                <a:lnTo>
                  <a:pt x="0" y="0"/>
                </a:lnTo>
                <a:close/>
              </a:path>
            </a:pathLst>
          </a:custGeom>
          <a:blipFill>
            <a:blip r:embed="rId4"/>
            <a:stretch>
              <a:fillRect/>
            </a:stretch>
          </a:blipFill>
        </p:spPr>
        <p:txBody>
          <a:bodyPr/>
          <a:lstStyle/>
          <a:p>
            <a:endParaRPr lang="en-PH"/>
          </a:p>
        </p:txBody>
      </p:sp>
      <p:sp>
        <p:nvSpPr>
          <p:cNvPr id="6" name="TextBox 6"/>
          <p:cNvSpPr txBox="1"/>
          <p:nvPr/>
        </p:nvSpPr>
        <p:spPr>
          <a:xfrm>
            <a:off x="466318" y="461797"/>
            <a:ext cx="13445199" cy="1304040"/>
          </a:xfrm>
          <a:prstGeom prst="rect">
            <a:avLst/>
          </a:prstGeom>
        </p:spPr>
        <p:txBody>
          <a:bodyPr lIns="0" tIns="0" rIns="0" bIns="0" rtlCol="0" anchor="t">
            <a:spAutoFit/>
          </a:bodyPr>
          <a:lstStyle/>
          <a:p>
            <a:pPr algn="l">
              <a:lnSpc>
                <a:spcPts val="5298"/>
              </a:lnSpc>
            </a:pPr>
            <a:r>
              <a:rPr lang="en-US" sz="3784" b="1">
                <a:solidFill>
                  <a:srgbClr val="2254C5"/>
                </a:solidFill>
                <a:latin typeface="Montserrat Bold"/>
                <a:ea typeface="Montserrat Bold"/>
                <a:cs typeface="Montserrat Bold"/>
                <a:sym typeface="Montserrat Bold"/>
              </a:rPr>
              <a:t>Objective 2: What economic and social factors most influence lower life expectancy in gender?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AutoShape 3"/>
          <p:cNvSpPr/>
          <p:nvPr/>
        </p:nvSpPr>
        <p:spPr>
          <a:xfrm flipV="1">
            <a:off x="14032779" y="1014412"/>
            <a:ext cx="6923190" cy="0"/>
          </a:xfrm>
          <a:prstGeom prst="line">
            <a:avLst/>
          </a:prstGeom>
          <a:ln w="28575" cap="flat">
            <a:solidFill>
              <a:srgbClr val="2254C5"/>
            </a:solidFill>
            <a:prstDash val="solid"/>
            <a:headEnd type="none" w="sm" len="sm"/>
            <a:tailEnd type="none" w="sm" len="sm"/>
          </a:ln>
        </p:spPr>
        <p:txBody>
          <a:bodyPr/>
          <a:lstStyle/>
          <a:p>
            <a:endParaRPr lang="en-PH"/>
          </a:p>
        </p:txBody>
      </p:sp>
      <p:graphicFrame>
        <p:nvGraphicFramePr>
          <p:cNvPr id="4" name="Table 4"/>
          <p:cNvGraphicFramePr>
            <a:graphicFrameLocks noGrp="1"/>
          </p:cNvGraphicFramePr>
          <p:nvPr/>
        </p:nvGraphicFramePr>
        <p:xfrm>
          <a:off x="735743" y="3265298"/>
          <a:ext cx="9955458" cy="5440552"/>
        </p:xfrm>
        <a:graphic>
          <a:graphicData uri="http://schemas.openxmlformats.org/drawingml/2006/table">
            <a:tbl>
              <a:tblPr/>
              <a:tblGrid>
                <a:gridCol w="2967201">
                  <a:extLst>
                    <a:ext uri="{9D8B030D-6E8A-4147-A177-3AD203B41FA5}">
                      <a16:colId xmlns:a16="http://schemas.microsoft.com/office/drawing/2014/main" val="20000"/>
                    </a:ext>
                  </a:extLst>
                </a:gridCol>
                <a:gridCol w="2329419">
                  <a:extLst>
                    <a:ext uri="{9D8B030D-6E8A-4147-A177-3AD203B41FA5}">
                      <a16:colId xmlns:a16="http://schemas.microsoft.com/office/drawing/2014/main" val="20001"/>
                    </a:ext>
                  </a:extLst>
                </a:gridCol>
                <a:gridCol w="2329419">
                  <a:extLst>
                    <a:ext uri="{9D8B030D-6E8A-4147-A177-3AD203B41FA5}">
                      <a16:colId xmlns:a16="http://schemas.microsoft.com/office/drawing/2014/main" val="20002"/>
                    </a:ext>
                  </a:extLst>
                </a:gridCol>
                <a:gridCol w="2329419">
                  <a:extLst>
                    <a:ext uri="{9D8B030D-6E8A-4147-A177-3AD203B41FA5}">
                      <a16:colId xmlns:a16="http://schemas.microsoft.com/office/drawing/2014/main" val="20003"/>
                    </a:ext>
                  </a:extLst>
                </a:gridCol>
              </a:tblGrid>
              <a:tr h="1371574">
                <a:tc>
                  <a:txBody>
                    <a:bodyPr/>
                    <a:lstStyle/>
                    <a:p>
                      <a:pPr algn="l">
                        <a:lnSpc>
                          <a:spcPts val="2499"/>
                        </a:lnSpc>
                        <a:defRPr/>
                      </a:pPr>
                      <a:r>
                        <a:rPr lang="en-US" sz="2499" b="1">
                          <a:solidFill>
                            <a:srgbClr val="000000"/>
                          </a:solidFill>
                          <a:latin typeface="Arimo Bold"/>
                          <a:ea typeface="Arimo Bold"/>
                          <a:cs typeface="Arimo Bold"/>
                          <a:sym typeface="Arimo Bold"/>
                        </a:rPr>
                        <a:t>Factor</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l">
                        <a:lnSpc>
                          <a:spcPts val="2499"/>
                        </a:lnSpc>
                        <a:defRPr/>
                      </a:pPr>
                      <a:r>
                        <a:rPr lang="en-US" sz="2499" b="1">
                          <a:solidFill>
                            <a:srgbClr val="000000"/>
                          </a:solidFill>
                          <a:latin typeface="Arimo Bold"/>
                          <a:ea typeface="Arimo Bold"/>
                          <a:cs typeface="Arimo Bold"/>
                          <a:sym typeface="Arimo Bold"/>
                        </a:rPr>
                        <a:t>Chi-Square Statistic	</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l">
                        <a:lnSpc>
                          <a:spcPts val="2499"/>
                        </a:lnSpc>
                        <a:defRPr/>
                      </a:pPr>
                      <a:r>
                        <a:rPr lang="en-US" sz="2499" b="1">
                          <a:solidFill>
                            <a:srgbClr val="000000"/>
                          </a:solidFill>
                          <a:latin typeface="Arimo Bold"/>
                          <a:ea typeface="Arimo Bold"/>
                          <a:cs typeface="Arimo Bold"/>
                          <a:sym typeface="Arimo Bold"/>
                        </a:rPr>
                        <a:t>p-value	</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l">
                        <a:lnSpc>
                          <a:spcPts val="2499"/>
                        </a:lnSpc>
                        <a:defRPr/>
                      </a:pPr>
                      <a:r>
                        <a:rPr lang="en-US" sz="2499" b="1">
                          <a:solidFill>
                            <a:srgbClr val="000000"/>
                          </a:solidFill>
                          <a:latin typeface="Arimo Bold"/>
                          <a:ea typeface="Arimo Bold"/>
                          <a:cs typeface="Arimo Bold"/>
                          <a:sym typeface="Arimo Bold"/>
                        </a:rPr>
                        <a:t>Conclusion</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extLst>
                  <a:ext uri="{0D108BD9-81ED-4DB2-BD59-A6C34878D82A}">
                    <a16:rowId xmlns:a16="http://schemas.microsoft.com/office/drawing/2014/main" val="10000"/>
                  </a:ext>
                </a:extLst>
              </a:tr>
              <a:tr h="844111">
                <a:tc>
                  <a:txBody>
                    <a:bodyPr/>
                    <a:lstStyle/>
                    <a:p>
                      <a:pPr algn="ctr">
                        <a:lnSpc>
                          <a:spcPts val="2199"/>
                        </a:lnSpc>
                        <a:defRPr/>
                      </a:pPr>
                      <a:r>
                        <a:rPr lang="en-US" sz="2199">
                          <a:solidFill>
                            <a:srgbClr val="000000"/>
                          </a:solidFill>
                          <a:latin typeface="Montserrat"/>
                          <a:ea typeface="Montserrat"/>
                          <a:cs typeface="Montserrat"/>
                          <a:sym typeface="Montserrat"/>
                        </a:rPr>
                        <a:t>GDP per Capita</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99"/>
                        </a:lnSpc>
                        <a:defRPr/>
                      </a:pPr>
                      <a:r>
                        <a:rPr lang="en-US" sz="2199">
                          <a:solidFill>
                            <a:srgbClr val="000000"/>
                          </a:solidFill>
                          <a:latin typeface="Montserrat"/>
                          <a:ea typeface="Montserrat"/>
                          <a:cs typeface="Montserrat"/>
                          <a:sym typeface="Montserrat"/>
                        </a:rPr>
                        <a:t>630.32</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99"/>
                        </a:lnSpc>
                        <a:defRPr/>
                      </a:pPr>
                      <a:r>
                        <a:rPr lang="en-US" sz="2199">
                          <a:solidFill>
                            <a:srgbClr val="000000"/>
                          </a:solidFill>
                          <a:latin typeface="Montserrat"/>
                          <a:ea typeface="Montserrat"/>
                          <a:cs typeface="Montserrat"/>
                          <a:sym typeface="Montserrat"/>
                        </a:rPr>
                        <a:t>&lt; 2.2e-16</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l">
                        <a:lnSpc>
                          <a:spcPts val="2199"/>
                        </a:lnSpc>
                        <a:defRPr/>
                      </a:pPr>
                      <a:r>
                        <a:rPr lang="en-US" sz="2199">
                          <a:solidFill>
                            <a:srgbClr val="000000"/>
                          </a:solidFill>
                          <a:latin typeface="Arimo"/>
                          <a:ea typeface="Arimo"/>
                          <a:cs typeface="Arimo"/>
                          <a:sym typeface="Arimo"/>
                        </a:rPr>
                        <a:t>Significant association</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r h="1026363">
                <a:tc>
                  <a:txBody>
                    <a:bodyPr/>
                    <a:lstStyle/>
                    <a:p>
                      <a:pPr algn="ctr">
                        <a:lnSpc>
                          <a:spcPts val="2199"/>
                        </a:lnSpc>
                        <a:defRPr/>
                      </a:pPr>
                      <a:r>
                        <a:rPr lang="en-US" sz="2199">
                          <a:solidFill>
                            <a:srgbClr val="000000"/>
                          </a:solidFill>
                          <a:latin typeface="Montserrat"/>
                          <a:ea typeface="Montserrat"/>
                          <a:cs typeface="Montserrat"/>
                          <a:sym typeface="Montserrat"/>
                        </a:rPr>
                        <a:t>Urban Population</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99"/>
                        </a:lnSpc>
                        <a:defRPr/>
                      </a:pPr>
                      <a:r>
                        <a:rPr lang="en-US" sz="2199">
                          <a:solidFill>
                            <a:srgbClr val="000000"/>
                          </a:solidFill>
                          <a:latin typeface="Montserrat"/>
                          <a:ea typeface="Montserrat"/>
                          <a:cs typeface="Montserrat"/>
                          <a:sym typeface="Montserrat"/>
                        </a:rPr>
                        <a:t>566.96</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99"/>
                        </a:lnSpc>
                        <a:defRPr/>
                      </a:pPr>
                      <a:r>
                        <a:rPr lang="en-US" sz="2199">
                          <a:solidFill>
                            <a:srgbClr val="000000"/>
                          </a:solidFill>
                          <a:latin typeface="Arimo"/>
                          <a:ea typeface="Arimo"/>
                          <a:cs typeface="Arimo"/>
                          <a:sym typeface="Arimo"/>
                        </a:rPr>
                        <a:t>&lt; 2.2e-16</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l">
                        <a:lnSpc>
                          <a:spcPts val="2199"/>
                        </a:lnSpc>
                        <a:defRPr/>
                      </a:pPr>
                      <a:r>
                        <a:rPr lang="en-US" sz="2199">
                          <a:solidFill>
                            <a:srgbClr val="000000"/>
                          </a:solidFill>
                          <a:latin typeface="Arimo"/>
                          <a:ea typeface="Arimo"/>
                          <a:cs typeface="Arimo"/>
                          <a:sym typeface="Arimo"/>
                        </a:rPr>
                        <a:t>Significant association</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2"/>
                  </a:ext>
                </a:extLst>
              </a:tr>
              <a:tr h="1026363">
                <a:tc>
                  <a:txBody>
                    <a:bodyPr/>
                    <a:lstStyle/>
                    <a:p>
                      <a:pPr algn="ctr">
                        <a:lnSpc>
                          <a:spcPts val="2199"/>
                        </a:lnSpc>
                        <a:defRPr/>
                      </a:pPr>
                      <a:r>
                        <a:rPr lang="en-US" sz="2199">
                          <a:solidFill>
                            <a:srgbClr val="000000"/>
                          </a:solidFill>
                          <a:latin typeface="Montserrat"/>
                          <a:ea typeface="Montserrat"/>
                          <a:cs typeface="Montserrat"/>
                          <a:sym typeface="Montserrat"/>
                        </a:rPr>
                        <a:t>Unemployment Rate</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99"/>
                        </a:lnSpc>
                        <a:defRPr/>
                      </a:pPr>
                      <a:r>
                        <a:rPr lang="en-US" sz="2199">
                          <a:solidFill>
                            <a:srgbClr val="000000"/>
                          </a:solidFill>
                          <a:latin typeface="Montserrat"/>
                          <a:ea typeface="Montserrat"/>
                          <a:cs typeface="Montserrat"/>
                          <a:sym typeface="Montserrat"/>
                        </a:rPr>
                        <a:t>37.92</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99"/>
                        </a:lnSpc>
                        <a:defRPr/>
                      </a:pPr>
                      <a:r>
                        <a:rPr lang="en-US" sz="2199">
                          <a:solidFill>
                            <a:srgbClr val="000000"/>
                          </a:solidFill>
                          <a:latin typeface="Arimo"/>
                          <a:ea typeface="Arimo"/>
                          <a:cs typeface="Arimo"/>
                          <a:sym typeface="Arimo"/>
                        </a:rPr>
                        <a:t>7.37e-10</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l">
                        <a:lnSpc>
                          <a:spcPts val="2199"/>
                        </a:lnSpc>
                        <a:defRPr/>
                      </a:pPr>
                      <a:r>
                        <a:rPr lang="en-US" sz="2199">
                          <a:solidFill>
                            <a:srgbClr val="000000"/>
                          </a:solidFill>
                          <a:latin typeface="Arimo"/>
                          <a:ea typeface="Arimo"/>
                          <a:cs typeface="Arimo"/>
                          <a:sym typeface="Arimo"/>
                        </a:rPr>
                        <a:t>Significant association</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3"/>
                  </a:ext>
                </a:extLst>
              </a:tr>
              <a:tr h="1172142">
                <a:tc>
                  <a:txBody>
                    <a:bodyPr/>
                    <a:lstStyle/>
                    <a:p>
                      <a:pPr algn="ctr">
                        <a:lnSpc>
                          <a:spcPts val="2199"/>
                        </a:lnSpc>
                        <a:defRPr/>
                      </a:pPr>
                      <a:r>
                        <a:rPr lang="en-US" sz="2199">
                          <a:solidFill>
                            <a:srgbClr val="000000"/>
                          </a:solidFill>
                          <a:latin typeface="Montserrat"/>
                          <a:ea typeface="Montserrat"/>
                          <a:cs typeface="Montserrat"/>
                          <a:sym typeface="Montserrat"/>
                        </a:rPr>
                        <a:t>Safe Water Access</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99"/>
                        </a:lnSpc>
                        <a:defRPr/>
                      </a:pPr>
                      <a:r>
                        <a:rPr lang="en-US" sz="2199">
                          <a:solidFill>
                            <a:srgbClr val="000000"/>
                          </a:solidFill>
                          <a:latin typeface="Montserrat"/>
                          <a:ea typeface="Montserrat"/>
                          <a:cs typeface="Montserrat"/>
                          <a:sym typeface="Montserrat"/>
                        </a:rPr>
                        <a:t>627.12</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99"/>
                        </a:lnSpc>
                        <a:defRPr/>
                      </a:pPr>
                      <a:r>
                        <a:rPr lang="en-US" sz="2199">
                          <a:solidFill>
                            <a:srgbClr val="000000"/>
                          </a:solidFill>
                          <a:latin typeface="Arimo"/>
                          <a:ea typeface="Arimo"/>
                          <a:cs typeface="Arimo"/>
                          <a:sym typeface="Arimo"/>
                        </a:rPr>
                        <a:t>&lt; 2.2e-16</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l">
                        <a:lnSpc>
                          <a:spcPts val="2199"/>
                        </a:lnSpc>
                        <a:defRPr/>
                      </a:pPr>
                      <a:r>
                        <a:rPr lang="en-US" sz="2199">
                          <a:solidFill>
                            <a:srgbClr val="000000"/>
                          </a:solidFill>
                          <a:latin typeface="Arimo"/>
                          <a:ea typeface="Arimo"/>
                          <a:cs typeface="Arimo"/>
                          <a:sym typeface="Arimo"/>
                        </a:rPr>
                        <a:t>Significant association</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TextBox 5"/>
          <p:cNvSpPr txBox="1"/>
          <p:nvPr/>
        </p:nvSpPr>
        <p:spPr>
          <a:xfrm>
            <a:off x="466318" y="461797"/>
            <a:ext cx="13445199" cy="1304040"/>
          </a:xfrm>
          <a:prstGeom prst="rect">
            <a:avLst/>
          </a:prstGeom>
        </p:spPr>
        <p:txBody>
          <a:bodyPr lIns="0" tIns="0" rIns="0" bIns="0" rtlCol="0" anchor="t">
            <a:spAutoFit/>
          </a:bodyPr>
          <a:lstStyle/>
          <a:p>
            <a:pPr algn="l">
              <a:lnSpc>
                <a:spcPts val="5298"/>
              </a:lnSpc>
            </a:pPr>
            <a:r>
              <a:rPr lang="en-US" sz="3784" b="1">
                <a:solidFill>
                  <a:srgbClr val="2254C5"/>
                </a:solidFill>
                <a:latin typeface="Montserrat Bold"/>
                <a:ea typeface="Montserrat Bold"/>
                <a:cs typeface="Montserrat Bold"/>
                <a:sym typeface="Montserrat Bold"/>
              </a:rPr>
              <a:t>Chi-square test</a:t>
            </a:r>
          </a:p>
          <a:p>
            <a:pPr algn="l">
              <a:lnSpc>
                <a:spcPts val="5298"/>
              </a:lnSpc>
            </a:pPr>
            <a:r>
              <a:rPr lang="en-US" sz="3784" b="1">
                <a:solidFill>
                  <a:srgbClr val="2254C5"/>
                </a:solidFill>
                <a:latin typeface="Montserrat Bold"/>
                <a:ea typeface="Montserrat Bold"/>
                <a:cs typeface="Montserrat Bold"/>
                <a:sym typeface="Montserrat Bold"/>
              </a:rPr>
              <a:t>-FEMALE</a:t>
            </a:r>
          </a:p>
        </p:txBody>
      </p:sp>
      <p:sp>
        <p:nvSpPr>
          <p:cNvPr id="6" name="TextBox 6"/>
          <p:cNvSpPr txBox="1"/>
          <p:nvPr/>
        </p:nvSpPr>
        <p:spPr>
          <a:xfrm>
            <a:off x="11084559" y="2678908"/>
            <a:ext cx="7203441" cy="6263640"/>
          </a:xfrm>
          <a:prstGeom prst="rect">
            <a:avLst/>
          </a:prstGeom>
        </p:spPr>
        <p:txBody>
          <a:bodyPr lIns="0" tIns="0" rIns="0" bIns="0" rtlCol="0" anchor="t">
            <a:spAutoFit/>
          </a:bodyPr>
          <a:lstStyle/>
          <a:p>
            <a:pPr algn="l">
              <a:lnSpc>
                <a:spcPts val="3359"/>
              </a:lnSpc>
            </a:pPr>
            <a:r>
              <a:rPr lang="en-US" sz="2399" b="1">
                <a:solidFill>
                  <a:srgbClr val="2254C5"/>
                </a:solidFill>
                <a:latin typeface="Montserrat Semi-Bold"/>
                <a:ea typeface="Montserrat Semi-Bold"/>
                <a:cs typeface="Montserrat Semi-Bold"/>
                <a:sym typeface="Montserrat Semi-Bold"/>
              </a:rPr>
              <a:t>All four socioeconomic factors show a statistically significant relationship with female life expectancy.</a:t>
            </a:r>
          </a:p>
          <a:p>
            <a:pPr algn="l">
              <a:lnSpc>
                <a:spcPts val="3359"/>
              </a:lnSpc>
            </a:pPr>
            <a:endParaRPr lang="en-US" sz="2399" b="1">
              <a:solidFill>
                <a:srgbClr val="2254C5"/>
              </a:solidFill>
              <a:latin typeface="Montserrat Semi-Bold"/>
              <a:ea typeface="Montserrat Semi-Bold"/>
              <a:cs typeface="Montserrat Semi-Bold"/>
              <a:sym typeface="Montserrat Semi-Bold"/>
            </a:endParaRPr>
          </a:p>
          <a:p>
            <a:pPr algn="l">
              <a:lnSpc>
                <a:spcPts val="3359"/>
              </a:lnSpc>
            </a:pPr>
            <a:r>
              <a:rPr lang="en-US" sz="2399" b="1">
                <a:solidFill>
                  <a:srgbClr val="2254C5"/>
                </a:solidFill>
                <a:latin typeface="Montserrat Semi-Bold"/>
                <a:ea typeface="Montserrat Semi-Bold"/>
                <a:cs typeface="Montserrat Semi-Bold"/>
                <a:sym typeface="Montserrat Semi-Bold"/>
              </a:rPr>
              <a:t> Countries with higher GDP, urbanization, and water access,  tend to have higher female life expectancy.</a:t>
            </a:r>
          </a:p>
          <a:p>
            <a:pPr algn="l">
              <a:lnSpc>
                <a:spcPts val="3359"/>
              </a:lnSpc>
            </a:pPr>
            <a:endParaRPr lang="en-US" sz="2399" b="1">
              <a:solidFill>
                <a:srgbClr val="2254C5"/>
              </a:solidFill>
              <a:latin typeface="Montserrat Semi-Bold"/>
              <a:ea typeface="Montserrat Semi-Bold"/>
              <a:cs typeface="Montserrat Semi-Bold"/>
              <a:sym typeface="Montserrat Semi-Bold"/>
            </a:endParaRPr>
          </a:p>
          <a:p>
            <a:pPr algn="l">
              <a:lnSpc>
                <a:spcPts val="3359"/>
              </a:lnSpc>
            </a:pPr>
            <a:r>
              <a:rPr lang="en-US" sz="2399" b="1">
                <a:solidFill>
                  <a:srgbClr val="2254C5"/>
                </a:solidFill>
                <a:latin typeface="Montserrat Semi-Bold"/>
                <a:ea typeface="Montserrat Semi-Bold"/>
                <a:cs typeface="Montserrat Semi-Bold"/>
                <a:sym typeface="Montserrat Semi-Bold"/>
              </a:rPr>
              <a:t>Countries with higher unemployment rates tend to have higher female life expectancy.</a:t>
            </a:r>
          </a:p>
          <a:p>
            <a:pPr algn="l">
              <a:lnSpc>
                <a:spcPts val="3359"/>
              </a:lnSpc>
            </a:pPr>
            <a:r>
              <a:rPr lang="en-US" sz="2399" b="1">
                <a:solidFill>
                  <a:srgbClr val="2254C5"/>
                </a:solidFill>
                <a:latin typeface="Montserrat Semi-Bold"/>
                <a:ea typeface="Montserrat Semi-Bold"/>
                <a:cs typeface="Montserrat Semi-Bold"/>
                <a:sym typeface="Montserrat Semi-Bold"/>
              </a:rPr>
              <a:t>This result may reflect underlying social or economic factors not directly measured, such as access to healthcare, welfare systems, or regional characteristics.</a:t>
            </a:r>
          </a:p>
          <a:p>
            <a:pPr algn="l">
              <a:lnSpc>
                <a:spcPts val="3359"/>
              </a:lnSpc>
            </a:pPr>
            <a:endParaRPr lang="en-US" sz="2399" b="1">
              <a:solidFill>
                <a:srgbClr val="2254C5"/>
              </a:solidFill>
              <a:latin typeface="Montserrat Semi-Bold"/>
              <a:ea typeface="Montserrat Semi-Bold"/>
              <a:cs typeface="Montserrat Semi-Bold"/>
              <a:sym typeface="Montserrat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AutoShape 3"/>
          <p:cNvSpPr/>
          <p:nvPr/>
        </p:nvSpPr>
        <p:spPr>
          <a:xfrm flipV="1">
            <a:off x="14032779" y="1014412"/>
            <a:ext cx="6923190" cy="0"/>
          </a:xfrm>
          <a:prstGeom prst="line">
            <a:avLst/>
          </a:prstGeom>
          <a:ln w="28575" cap="flat">
            <a:solidFill>
              <a:srgbClr val="2254C5"/>
            </a:solidFill>
            <a:prstDash val="solid"/>
            <a:headEnd type="none" w="sm" len="sm"/>
            <a:tailEnd type="none" w="sm" len="sm"/>
          </a:ln>
        </p:spPr>
        <p:txBody>
          <a:bodyPr/>
          <a:lstStyle/>
          <a:p>
            <a:endParaRPr lang="en-PH"/>
          </a:p>
        </p:txBody>
      </p:sp>
      <p:graphicFrame>
        <p:nvGraphicFramePr>
          <p:cNvPr id="4" name="Table 4"/>
          <p:cNvGraphicFramePr>
            <a:graphicFrameLocks noGrp="1"/>
          </p:cNvGraphicFramePr>
          <p:nvPr/>
        </p:nvGraphicFramePr>
        <p:xfrm>
          <a:off x="735743" y="3265298"/>
          <a:ext cx="9955458" cy="5440552"/>
        </p:xfrm>
        <a:graphic>
          <a:graphicData uri="http://schemas.openxmlformats.org/drawingml/2006/table">
            <a:tbl>
              <a:tblPr/>
              <a:tblGrid>
                <a:gridCol w="2967201">
                  <a:extLst>
                    <a:ext uri="{9D8B030D-6E8A-4147-A177-3AD203B41FA5}">
                      <a16:colId xmlns:a16="http://schemas.microsoft.com/office/drawing/2014/main" val="20000"/>
                    </a:ext>
                  </a:extLst>
                </a:gridCol>
                <a:gridCol w="2329419">
                  <a:extLst>
                    <a:ext uri="{9D8B030D-6E8A-4147-A177-3AD203B41FA5}">
                      <a16:colId xmlns:a16="http://schemas.microsoft.com/office/drawing/2014/main" val="20001"/>
                    </a:ext>
                  </a:extLst>
                </a:gridCol>
                <a:gridCol w="2329419">
                  <a:extLst>
                    <a:ext uri="{9D8B030D-6E8A-4147-A177-3AD203B41FA5}">
                      <a16:colId xmlns:a16="http://schemas.microsoft.com/office/drawing/2014/main" val="20002"/>
                    </a:ext>
                  </a:extLst>
                </a:gridCol>
                <a:gridCol w="2329419">
                  <a:extLst>
                    <a:ext uri="{9D8B030D-6E8A-4147-A177-3AD203B41FA5}">
                      <a16:colId xmlns:a16="http://schemas.microsoft.com/office/drawing/2014/main" val="20003"/>
                    </a:ext>
                  </a:extLst>
                </a:gridCol>
              </a:tblGrid>
              <a:tr h="1371574">
                <a:tc>
                  <a:txBody>
                    <a:bodyPr/>
                    <a:lstStyle/>
                    <a:p>
                      <a:pPr algn="l">
                        <a:lnSpc>
                          <a:spcPts val="2499"/>
                        </a:lnSpc>
                        <a:defRPr/>
                      </a:pPr>
                      <a:r>
                        <a:rPr lang="en-US" sz="2499" b="1">
                          <a:solidFill>
                            <a:srgbClr val="000000"/>
                          </a:solidFill>
                          <a:latin typeface="Arimo Bold"/>
                          <a:ea typeface="Arimo Bold"/>
                          <a:cs typeface="Arimo Bold"/>
                          <a:sym typeface="Arimo Bold"/>
                        </a:rPr>
                        <a:t>Factor</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l">
                        <a:lnSpc>
                          <a:spcPts val="2499"/>
                        </a:lnSpc>
                        <a:defRPr/>
                      </a:pPr>
                      <a:r>
                        <a:rPr lang="en-US" sz="2499" b="1">
                          <a:solidFill>
                            <a:srgbClr val="000000"/>
                          </a:solidFill>
                          <a:latin typeface="Arimo Bold"/>
                          <a:ea typeface="Arimo Bold"/>
                          <a:cs typeface="Arimo Bold"/>
                          <a:sym typeface="Arimo Bold"/>
                        </a:rPr>
                        <a:t>Chi-Square Statistic	</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l">
                        <a:lnSpc>
                          <a:spcPts val="2499"/>
                        </a:lnSpc>
                        <a:defRPr/>
                      </a:pPr>
                      <a:r>
                        <a:rPr lang="en-US" sz="2499" b="1">
                          <a:solidFill>
                            <a:srgbClr val="000000"/>
                          </a:solidFill>
                          <a:latin typeface="Arimo Bold"/>
                          <a:ea typeface="Arimo Bold"/>
                          <a:cs typeface="Arimo Bold"/>
                          <a:sym typeface="Arimo Bold"/>
                        </a:rPr>
                        <a:t>p-value	</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l">
                        <a:lnSpc>
                          <a:spcPts val="2499"/>
                        </a:lnSpc>
                        <a:defRPr/>
                      </a:pPr>
                      <a:r>
                        <a:rPr lang="en-US" sz="2499" b="1">
                          <a:solidFill>
                            <a:srgbClr val="000000"/>
                          </a:solidFill>
                          <a:latin typeface="Arimo Bold"/>
                          <a:ea typeface="Arimo Bold"/>
                          <a:cs typeface="Arimo Bold"/>
                          <a:sym typeface="Arimo Bold"/>
                        </a:rPr>
                        <a:t>Conclusion</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extLst>
                  <a:ext uri="{0D108BD9-81ED-4DB2-BD59-A6C34878D82A}">
                    <a16:rowId xmlns:a16="http://schemas.microsoft.com/office/drawing/2014/main" val="10000"/>
                  </a:ext>
                </a:extLst>
              </a:tr>
              <a:tr h="844111">
                <a:tc>
                  <a:txBody>
                    <a:bodyPr/>
                    <a:lstStyle/>
                    <a:p>
                      <a:pPr algn="ctr">
                        <a:lnSpc>
                          <a:spcPts val="2199"/>
                        </a:lnSpc>
                        <a:defRPr/>
                      </a:pPr>
                      <a:r>
                        <a:rPr lang="en-US" sz="2199">
                          <a:solidFill>
                            <a:srgbClr val="000000"/>
                          </a:solidFill>
                          <a:latin typeface="Montserrat"/>
                          <a:ea typeface="Montserrat"/>
                          <a:cs typeface="Montserrat"/>
                          <a:sym typeface="Montserrat"/>
                        </a:rPr>
                        <a:t>GDP per Capita</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99"/>
                        </a:lnSpc>
                        <a:defRPr/>
                      </a:pPr>
                      <a:r>
                        <a:rPr lang="en-US" sz="2199">
                          <a:solidFill>
                            <a:srgbClr val="000000"/>
                          </a:solidFill>
                          <a:latin typeface="Montserrat"/>
                          <a:ea typeface="Montserrat"/>
                          <a:cs typeface="Montserrat"/>
                          <a:sym typeface="Montserrat"/>
                        </a:rPr>
                        <a:t>457.93</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99"/>
                        </a:lnSpc>
                        <a:defRPr/>
                      </a:pPr>
                      <a:r>
                        <a:rPr lang="en-US" sz="2199">
                          <a:solidFill>
                            <a:srgbClr val="000000"/>
                          </a:solidFill>
                          <a:latin typeface="Montserrat"/>
                          <a:ea typeface="Montserrat"/>
                          <a:cs typeface="Montserrat"/>
                          <a:sym typeface="Montserrat"/>
                        </a:rPr>
                        <a:t>&lt; 2.2e-16</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l">
                        <a:lnSpc>
                          <a:spcPts val="2199"/>
                        </a:lnSpc>
                        <a:defRPr/>
                      </a:pPr>
                      <a:r>
                        <a:rPr lang="en-US" sz="2199">
                          <a:solidFill>
                            <a:srgbClr val="000000"/>
                          </a:solidFill>
                          <a:latin typeface="Arimo"/>
                          <a:ea typeface="Arimo"/>
                          <a:cs typeface="Arimo"/>
                          <a:sym typeface="Arimo"/>
                        </a:rPr>
                        <a:t>Significant association</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r h="1026363">
                <a:tc>
                  <a:txBody>
                    <a:bodyPr/>
                    <a:lstStyle/>
                    <a:p>
                      <a:pPr algn="ctr">
                        <a:lnSpc>
                          <a:spcPts val="2199"/>
                        </a:lnSpc>
                        <a:defRPr/>
                      </a:pPr>
                      <a:r>
                        <a:rPr lang="en-US" sz="2199">
                          <a:solidFill>
                            <a:srgbClr val="000000"/>
                          </a:solidFill>
                          <a:latin typeface="Montserrat"/>
                          <a:ea typeface="Montserrat"/>
                          <a:cs typeface="Montserrat"/>
                          <a:sym typeface="Montserrat"/>
                        </a:rPr>
                        <a:t>Urban Population</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99"/>
                        </a:lnSpc>
                        <a:defRPr/>
                      </a:pPr>
                      <a:r>
                        <a:rPr lang="en-US" sz="2199">
                          <a:solidFill>
                            <a:srgbClr val="000000"/>
                          </a:solidFill>
                          <a:latin typeface="Montserrat"/>
                          <a:ea typeface="Montserrat"/>
                          <a:cs typeface="Montserrat"/>
                          <a:sym typeface="Montserrat"/>
                        </a:rPr>
                        <a:t>331.82</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99"/>
                        </a:lnSpc>
                        <a:defRPr/>
                      </a:pPr>
                      <a:r>
                        <a:rPr lang="en-US" sz="2199">
                          <a:solidFill>
                            <a:srgbClr val="000000"/>
                          </a:solidFill>
                          <a:latin typeface="Arimo"/>
                          <a:ea typeface="Arimo"/>
                          <a:cs typeface="Arimo"/>
                          <a:sym typeface="Arimo"/>
                        </a:rPr>
                        <a:t>&lt; 2.2e-16</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l">
                        <a:lnSpc>
                          <a:spcPts val="2199"/>
                        </a:lnSpc>
                        <a:defRPr/>
                      </a:pPr>
                      <a:r>
                        <a:rPr lang="en-US" sz="2199">
                          <a:solidFill>
                            <a:srgbClr val="000000"/>
                          </a:solidFill>
                          <a:latin typeface="Arimo"/>
                          <a:ea typeface="Arimo"/>
                          <a:cs typeface="Arimo"/>
                          <a:sym typeface="Arimo"/>
                        </a:rPr>
                        <a:t>Significant association</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2"/>
                  </a:ext>
                </a:extLst>
              </a:tr>
              <a:tr h="1026363">
                <a:tc>
                  <a:txBody>
                    <a:bodyPr/>
                    <a:lstStyle/>
                    <a:p>
                      <a:pPr algn="ctr">
                        <a:lnSpc>
                          <a:spcPts val="2199"/>
                        </a:lnSpc>
                        <a:defRPr/>
                      </a:pPr>
                      <a:r>
                        <a:rPr lang="en-US" sz="2199">
                          <a:solidFill>
                            <a:srgbClr val="000000"/>
                          </a:solidFill>
                          <a:latin typeface="Montserrat"/>
                          <a:ea typeface="Montserrat"/>
                          <a:cs typeface="Montserrat"/>
                          <a:sym typeface="Montserrat"/>
                        </a:rPr>
                        <a:t>Unemployment Rate</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99"/>
                        </a:lnSpc>
                        <a:defRPr/>
                      </a:pPr>
                      <a:r>
                        <a:rPr lang="en-US" sz="2199">
                          <a:solidFill>
                            <a:srgbClr val="000000"/>
                          </a:solidFill>
                          <a:latin typeface="Montserrat"/>
                          <a:ea typeface="Montserrat"/>
                          <a:cs typeface="Montserrat"/>
                          <a:sym typeface="Montserrat"/>
                        </a:rPr>
                        <a:t>0.087</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99"/>
                        </a:lnSpc>
                        <a:defRPr/>
                      </a:pPr>
                      <a:r>
                        <a:rPr lang="en-US" sz="2199">
                          <a:solidFill>
                            <a:srgbClr val="000000"/>
                          </a:solidFill>
                          <a:latin typeface="Arimo"/>
                          <a:ea typeface="Arimo"/>
                          <a:cs typeface="Arimo"/>
                          <a:sym typeface="Arimo"/>
                        </a:rPr>
                        <a:t>0.7682</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l">
                        <a:lnSpc>
                          <a:spcPts val="2199"/>
                        </a:lnSpc>
                        <a:defRPr/>
                      </a:pPr>
                      <a:r>
                        <a:rPr lang="en-US" sz="2199">
                          <a:solidFill>
                            <a:srgbClr val="000000"/>
                          </a:solidFill>
                          <a:latin typeface="Arimo"/>
                          <a:ea typeface="Arimo"/>
                          <a:cs typeface="Arimo"/>
                          <a:sym typeface="Arimo"/>
                        </a:rPr>
                        <a:t>No significant association</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3"/>
                  </a:ext>
                </a:extLst>
              </a:tr>
              <a:tr h="1172142">
                <a:tc>
                  <a:txBody>
                    <a:bodyPr/>
                    <a:lstStyle/>
                    <a:p>
                      <a:pPr algn="ctr">
                        <a:lnSpc>
                          <a:spcPts val="2199"/>
                        </a:lnSpc>
                        <a:defRPr/>
                      </a:pPr>
                      <a:r>
                        <a:rPr lang="en-US" sz="2199">
                          <a:solidFill>
                            <a:srgbClr val="000000"/>
                          </a:solidFill>
                          <a:latin typeface="Montserrat"/>
                          <a:ea typeface="Montserrat"/>
                          <a:cs typeface="Montserrat"/>
                          <a:sym typeface="Montserrat"/>
                        </a:rPr>
                        <a:t>Safe Water Access</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99"/>
                        </a:lnSpc>
                        <a:defRPr/>
                      </a:pPr>
                      <a:r>
                        <a:rPr lang="en-US" sz="2199">
                          <a:solidFill>
                            <a:srgbClr val="000000"/>
                          </a:solidFill>
                          <a:latin typeface="Montserrat"/>
                          <a:ea typeface="Montserrat"/>
                          <a:cs typeface="Montserrat"/>
                          <a:sym typeface="Montserrat"/>
                        </a:rPr>
                        <a:t>390.01</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199"/>
                        </a:lnSpc>
                        <a:defRPr/>
                      </a:pPr>
                      <a:r>
                        <a:rPr lang="en-US" sz="2199">
                          <a:solidFill>
                            <a:srgbClr val="000000"/>
                          </a:solidFill>
                          <a:latin typeface="Arimo"/>
                          <a:ea typeface="Arimo"/>
                          <a:cs typeface="Arimo"/>
                          <a:sym typeface="Arimo"/>
                        </a:rPr>
                        <a:t>&lt; 2.2e-16</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l">
                        <a:lnSpc>
                          <a:spcPts val="2199"/>
                        </a:lnSpc>
                        <a:defRPr/>
                      </a:pPr>
                      <a:r>
                        <a:rPr lang="en-US" sz="2199">
                          <a:solidFill>
                            <a:srgbClr val="000000"/>
                          </a:solidFill>
                          <a:latin typeface="Arimo"/>
                          <a:ea typeface="Arimo"/>
                          <a:cs typeface="Arimo"/>
                          <a:sym typeface="Arimo"/>
                        </a:rPr>
                        <a:t>Significant association</a:t>
                      </a:r>
                      <a:endParaRPr lang="en-US" sz="1100"/>
                    </a:p>
                  </a:txBody>
                  <a:tcPr marL="38100" marR="38100" marT="38100" marB="381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TextBox 5"/>
          <p:cNvSpPr txBox="1"/>
          <p:nvPr/>
        </p:nvSpPr>
        <p:spPr>
          <a:xfrm>
            <a:off x="466318" y="461797"/>
            <a:ext cx="13445199" cy="1304040"/>
          </a:xfrm>
          <a:prstGeom prst="rect">
            <a:avLst/>
          </a:prstGeom>
        </p:spPr>
        <p:txBody>
          <a:bodyPr lIns="0" tIns="0" rIns="0" bIns="0" rtlCol="0" anchor="t">
            <a:spAutoFit/>
          </a:bodyPr>
          <a:lstStyle/>
          <a:p>
            <a:pPr algn="l">
              <a:lnSpc>
                <a:spcPts val="5298"/>
              </a:lnSpc>
            </a:pPr>
            <a:r>
              <a:rPr lang="en-US" sz="3784" b="1">
                <a:solidFill>
                  <a:srgbClr val="2254C5"/>
                </a:solidFill>
                <a:latin typeface="Montserrat Bold"/>
                <a:ea typeface="Montserrat Bold"/>
                <a:cs typeface="Montserrat Bold"/>
                <a:sym typeface="Montserrat Bold"/>
              </a:rPr>
              <a:t>Chi-square test</a:t>
            </a:r>
          </a:p>
          <a:p>
            <a:pPr algn="l">
              <a:lnSpc>
                <a:spcPts val="5298"/>
              </a:lnSpc>
            </a:pPr>
            <a:r>
              <a:rPr lang="en-US" sz="3784" b="1">
                <a:solidFill>
                  <a:srgbClr val="2254C5"/>
                </a:solidFill>
                <a:latin typeface="Montserrat Bold"/>
                <a:ea typeface="Montserrat Bold"/>
                <a:cs typeface="Montserrat Bold"/>
                <a:sym typeface="Montserrat Bold"/>
              </a:rPr>
              <a:t>-MALE</a:t>
            </a:r>
          </a:p>
        </p:txBody>
      </p:sp>
      <p:sp>
        <p:nvSpPr>
          <p:cNvPr id="6" name="TextBox 6"/>
          <p:cNvSpPr txBox="1"/>
          <p:nvPr/>
        </p:nvSpPr>
        <p:spPr>
          <a:xfrm>
            <a:off x="11084559" y="4301554"/>
            <a:ext cx="7203441" cy="2910840"/>
          </a:xfrm>
          <a:prstGeom prst="rect">
            <a:avLst/>
          </a:prstGeom>
        </p:spPr>
        <p:txBody>
          <a:bodyPr lIns="0" tIns="0" rIns="0" bIns="0" rtlCol="0" anchor="t">
            <a:spAutoFit/>
          </a:bodyPr>
          <a:lstStyle/>
          <a:p>
            <a:pPr algn="l">
              <a:lnSpc>
                <a:spcPts val="3359"/>
              </a:lnSpc>
            </a:pPr>
            <a:r>
              <a:rPr lang="en-US" sz="2399" b="1">
                <a:solidFill>
                  <a:srgbClr val="2254C5"/>
                </a:solidFill>
                <a:latin typeface="Montserrat Semi-Bold"/>
                <a:ea typeface="Montserrat Semi-Bold"/>
                <a:cs typeface="Montserrat Semi-Bold"/>
                <a:sym typeface="Montserrat Semi-Bold"/>
              </a:rPr>
              <a:t>Three of the four factors  (GDP, urbanization, and access to safe water ) show a strong statistical association with male life expectancy.</a:t>
            </a:r>
          </a:p>
          <a:p>
            <a:pPr algn="l">
              <a:lnSpc>
                <a:spcPts val="3359"/>
              </a:lnSpc>
            </a:pPr>
            <a:endParaRPr lang="en-US" sz="2399" b="1">
              <a:solidFill>
                <a:srgbClr val="2254C5"/>
              </a:solidFill>
              <a:latin typeface="Montserrat Semi-Bold"/>
              <a:ea typeface="Montserrat Semi-Bold"/>
              <a:cs typeface="Montserrat Semi-Bold"/>
              <a:sym typeface="Montserrat Semi-Bold"/>
            </a:endParaRPr>
          </a:p>
          <a:p>
            <a:pPr algn="l">
              <a:lnSpc>
                <a:spcPts val="3359"/>
              </a:lnSpc>
            </a:pPr>
            <a:r>
              <a:rPr lang="en-US" sz="2399" b="1">
                <a:solidFill>
                  <a:srgbClr val="2254C5"/>
                </a:solidFill>
                <a:latin typeface="Montserrat Semi-Bold"/>
                <a:ea typeface="Montserrat Semi-Bold"/>
                <a:cs typeface="Montserrat Semi-Bold"/>
                <a:sym typeface="Montserrat Semi-Bold"/>
              </a:rPr>
              <a:t>However, unemployment rate does not appear to be related to male life expectancy.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AutoShape 3"/>
          <p:cNvSpPr/>
          <p:nvPr/>
        </p:nvSpPr>
        <p:spPr>
          <a:xfrm flipV="1">
            <a:off x="14032779" y="1014412"/>
            <a:ext cx="6923190" cy="0"/>
          </a:xfrm>
          <a:prstGeom prst="line">
            <a:avLst/>
          </a:prstGeom>
          <a:ln w="28575" cap="flat">
            <a:solidFill>
              <a:srgbClr val="2254C5"/>
            </a:solidFill>
            <a:prstDash val="solid"/>
            <a:headEnd type="none" w="sm" len="sm"/>
            <a:tailEnd type="none" w="sm" len="sm"/>
          </a:ln>
        </p:spPr>
        <p:txBody>
          <a:bodyPr/>
          <a:lstStyle/>
          <a:p>
            <a:endParaRPr lang="en-PH"/>
          </a:p>
        </p:txBody>
      </p:sp>
      <p:sp>
        <p:nvSpPr>
          <p:cNvPr id="4" name="Freeform 4"/>
          <p:cNvSpPr/>
          <p:nvPr/>
        </p:nvSpPr>
        <p:spPr>
          <a:xfrm>
            <a:off x="542554" y="2403914"/>
            <a:ext cx="9099265" cy="5766659"/>
          </a:xfrm>
          <a:custGeom>
            <a:avLst/>
            <a:gdLst/>
            <a:ahLst/>
            <a:cxnLst/>
            <a:rect l="l" t="t" r="r" b="b"/>
            <a:pathLst>
              <a:path w="9099265" h="5766659">
                <a:moveTo>
                  <a:pt x="0" y="0"/>
                </a:moveTo>
                <a:lnTo>
                  <a:pt x="9099264" y="0"/>
                </a:lnTo>
                <a:lnTo>
                  <a:pt x="9099264" y="5766658"/>
                </a:lnTo>
                <a:lnTo>
                  <a:pt x="0" y="5766658"/>
                </a:lnTo>
                <a:lnTo>
                  <a:pt x="0" y="0"/>
                </a:lnTo>
                <a:close/>
              </a:path>
            </a:pathLst>
          </a:custGeom>
          <a:blipFill>
            <a:blip r:embed="rId3"/>
            <a:stretch>
              <a:fillRect/>
            </a:stretch>
          </a:blipFill>
        </p:spPr>
        <p:txBody>
          <a:bodyPr/>
          <a:lstStyle/>
          <a:p>
            <a:endParaRPr lang="en-PH"/>
          </a:p>
        </p:txBody>
      </p:sp>
      <p:sp>
        <p:nvSpPr>
          <p:cNvPr id="5" name="TextBox 5"/>
          <p:cNvSpPr txBox="1"/>
          <p:nvPr/>
        </p:nvSpPr>
        <p:spPr>
          <a:xfrm>
            <a:off x="466318" y="461797"/>
            <a:ext cx="9175500" cy="1304040"/>
          </a:xfrm>
          <a:prstGeom prst="rect">
            <a:avLst/>
          </a:prstGeom>
        </p:spPr>
        <p:txBody>
          <a:bodyPr lIns="0" tIns="0" rIns="0" bIns="0" rtlCol="0" anchor="t">
            <a:spAutoFit/>
          </a:bodyPr>
          <a:lstStyle/>
          <a:p>
            <a:pPr algn="l">
              <a:lnSpc>
                <a:spcPts val="5298"/>
              </a:lnSpc>
            </a:pPr>
            <a:r>
              <a:rPr lang="en-US" sz="3784" b="1">
                <a:solidFill>
                  <a:srgbClr val="2254C5"/>
                </a:solidFill>
                <a:latin typeface="Montserrat Bold"/>
                <a:ea typeface="Montserrat Bold"/>
                <a:cs typeface="Montserrat Bold"/>
                <a:sym typeface="Montserrat Bold"/>
              </a:rPr>
              <a:t>Impact of GDP on Life Expectancy by Gender</a:t>
            </a:r>
          </a:p>
        </p:txBody>
      </p:sp>
      <p:sp>
        <p:nvSpPr>
          <p:cNvPr id="6" name="TextBox 6"/>
          <p:cNvSpPr txBox="1"/>
          <p:nvPr/>
        </p:nvSpPr>
        <p:spPr>
          <a:xfrm>
            <a:off x="10025045" y="3632493"/>
            <a:ext cx="8015470" cy="3749040"/>
          </a:xfrm>
          <a:prstGeom prst="rect">
            <a:avLst/>
          </a:prstGeom>
        </p:spPr>
        <p:txBody>
          <a:bodyPr lIns="0" tIns="0" rIns="0" bIns="0" rtlCol="0" anchor="t">
            <a:spAutoFit/>
          </a:bodyPr>
          <a:lstStyle/>
          <a:p>
            <a:pPr marL="518158" lvl="1" indent="-259079" algn="l">
              <a:lnSpc>
                <a:spcPts val="3359"/>
              </a:lnSpc>
              <a:buFont typeface="Arial"/>
              <a:buChar char="•"/>
            </a:pPr>
            <a:r>
              <a:rPr lang="en-US" sz="2399" b="1">
                <a:solidFill>
                  <a:srgbClr val="2254C5"/>
                </a:solidFill>
                <a:latin typeface="Montserrat Semi-Bold"/>
                <a:ea typeface="Montserrat Semi-Bold"/>
                <a:cs typeface="Montserrat Semi-Bold"/>
                <a:sym typeface="Montserrat Semi-Bold"/>
              </a:rPr>
              <a:t> Male life expeHigher GDP is linked to higher life expectancy in both genders.</a:t>
            </a:r>
          </a:p>
          <a:p>
            <a:pPr algn="l">
              <a:lnSpc>
                <a:spcPts val="3359"/>
              </a:lnSpc>
            </a:pPr>
            <a:endParaRPr lang="en-US" sz="2399" b="1">
              <a:solidFill>
                <a:srgbClr val="2254C5"/>
              </a:solidFill>
              <a:latin typeface="Montserrat Semi-Bold"/>
              <a:ea typeface="Montserrat Semi-Bold"/>
              <a:cs typeface="Montserrat Semi-Bold"/>
              <a:sym typeface="Montserrat Semi-Bold"/>
            </a:endParaRPr>
          </a:p>
          <a:p>
            <a:pPr marL="518158" lvl="1" indent="-259079" algn="l">
              <a:lnSpc>
                <a:spcPts val="3359"/>
              </a:lnSpc>
              <a:buFont typeface="Arial"/>
              <a:buChar char="•"/>
            </a:pPr>
            <a:r>
              <a:rPr lang="en-US" sz="2399" b="1">
                <a:solidFill>
                  <a:srgbClr val="2254C5"/>
                </a:solidFill>
                <a:latin typeface="Montserrat Semi-Bold"/>
                <a:ea typeface="Montserrat Semi-Bold"/>
                <a:cs typeface="Montserrat Semi-Bold"/>
                <a:sym typeface="Montserrat Semi-Bold"/>
              </a:rPr>
              <a:t> The effect is stronger in females, with a clear GDP-based gap.</a:t>
            </a:r>
          </a:p>
          <a:p>
            <a:pPr algn="l">
              <a:lnSpc>
                <a:spcPts val="3359"/>
              </a:lnSpc>
            </a:pPr>
            <a:endParaRPr lang="en-US" sz="2399" b="1">
              <a:solidFill>
                <a:srgbClr val="2254C5"/>
              </a:solidFill>
              <a:latin typeface="Montserrat Semi-Bold"/>
              <a:ea typeface="Montserrat Semi-Bold"/>
              <a:cs typeface="Montserrat Semi-Bold"/>
              <a:sym typeface="Montserrat Semi-Bold"/>
            </a:endParaRPr>
          </a:p>
          <a:p>
            <a:pPr marL="518158" lvl="1" indent="-259079" algn="l">
              <a:lnSpc>
                <a:spcPts val="3359"/>
              </a:lnSpc>
              <a:buFont typeface="Arial"/>
              <a:buChar char="•"/>
            </a:pPr>
            <a:r>
              <a:rPr lang="en-US" sz="2399" b="1">
                <a:solidFill>
                  <a:srgbClr val="2254C5"/>
                </a:solidFill>
                <a:latin typeface="Montserrat Semi-Bold"/>
                <a:ea typeface="Montserrat Semi-Bold"/>
                <a:cs typeface="Montserrat Semi-Bold"/>
                <a:sym typeface="Montserrat Semi-Bold"/>
              </a:rPr>
              <a:t>Male life expectancy stays mostly low, even in high GDP countries → possible gender gap.</a:t>
            </a:r>
          </a:p>
          <a:p>
            <a:pPr algn="l">
              <a:lnSpc>
                <a:spcPts val="3359"/>
              </a:lnSpc>
            </a:pPr>
            <a:endParaRPr lang="en-US" sz="2399" b="1">
              <a:solidFill>
                <a:srgbClr val="2254C5"/>
              </a:solidFill>
              <a:latin typeface="Montserrat Semi-Bold"/>
              <a:ea typeface="Montserrat Semi-Bold"/>
              <a:cs typeface="Montserrat Semi-Bold"/>
              <a:sym typeface="Montserrat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AutoShape 3"/>
          <p:cNvSpPr/>
          <p:nvPr/>
        </p:nvSpPr>
        <p:spPr>
          <a:xfrm flipV="1">
            <a:off x="14032779" y="1014412"/>
            <a:ext cx="6923190" cy="0"/>
          </a:xfrm>
          <a:prstGeom prst="line">
            <a:avLst/>
          </a:prstGeom>
          <a:ln w="28575" cap="flat">
            <a:solidFill>
              <a:srgbClr val="2254C5"/>
            </a:solidFill>
            <a:prstDash val="solid"/>
            <a:headEnd type="none" w="sm" len="sm"/>
            <a:tailEnd type="none" w="sm" len="sm"/>
          </a:ln>
        </p:spPr>
        <p:txBody>
          <a:bodyPr/>
          <a:lstStyle/>
          <a:p>
            <a:endParaRPr lang="en-PH"/>
          </a:p>
        </p:txBody>
      </p:sp>
      <p:sp>
        <p:nvSpPr>
          <p:cNvPr id="4" name="Freeform 4"/>
          <p:cNvSpPr/>
          <p:nvPr/>
        </p:nvSpPr>
        <p:spPr>
          <a:xfrm>
            <a:off x="585336" y="2477985"/>
            <a:ext cx="9310719" cy="5935583"/>
          </a:xfrm>
          <a:custGeom>
            <a:avLst/>
            <a:gdLst/>
            <a:ahLst/>
            <a:cxnLst/>
            <a:rect l="l" t="t" r="r" b="b"/>
            <a:pathLst>
              <a:path w="9310719" h="5935583">
                <a:moveTo>
                  <a:pt x="0" y="0"/>
                </a:moveTo>
                <a:lnTo>
                  <a:pt x="9310719" y="0"/>
                </a:lnTo>
                <a:lnTo>
                  <a:pt x="9310719" y="5935583"/>
                </a:lnTo>
                <a:lnTo>
                  <a:pt x="0" y="5935583"/>
                </a:lnTo>
                <a:lnTo>
                  <a:pt x="0" y="0"/>
                </a:lnTo>
                <a:close/>
              </a:path>
            </a:pathLst>
          </a:custGeom>
          <a:blipFill>
            <a:blip r:embed="rId3"/>
            <a:stretch>
              <a:fillRect/>
            </a:stretch>
          </a:blipFill>
        </p:spPr>
        <p:txBody>
          <a:bodyPr/>
          <a:lstStyle/>
          <a:p>
            <a:endParaRPr lang="en-PH"/>
          </a:p>
        </p:txBody>
      </p:sp>
      <p:sp>
        <p:nvSpPr>
          <p:cNvPr id="5" name="TextBox 5"/>
          <p:cNvSpPr txBox="1"/>
          <p:nvPr/>
        </p:nvSpPr>
        <p:spPr>
          <a:xfrm>
            <a:off x="466318" y="461797"/>
            <a:ext cx="9175500" cy="1304040"/>
          </a:xfrm>
          <a:prstGeom prst="rect">
            <a:avLst/>
          </a:prstGeom>
        </p:spPr>
        <p:txBody>
          <a:bodyPr lIns="0" tIns="0" rIns="0" bIns="0" rtlCol="0" anchor="t">
            <a:spAutoFit/>
          </a:bodyPr>
          <a:lstStyle/>
          <a:p>
            <a:pPr algn="l">
              <a:lnSpc>
                <a:spcPts val="5298"/>
              </a:lnSpc>
            </a:pPr>
            <a:r>
              <a:rPr lang="en-US" sz="3784" b="1">
                <a:solidFill>
                  <a:srgbClr val="2254C5"/>
                </a:solidFill>
                <a:latin typeface="Montserrat Bold"/>
                <a:ea typeface="Montserrat Bold"/>
                <a:cs typeface="Montserrat Bold"/>
                <a:sym typeface="Montserrat Bold"/>
              </a:rPr>
              <a:t>Life Expectancy by Urbanization and Gender</a:t>
            </a:r>
          </a:p>
        </p:txBody>
      </p:sp>
      <p:sp>
        <p:nvSpPr>
          <p:cNvPr id="6" name="TextBox 6"/>
          <p:cNvSpPr txBox="1"/>
          <p:nvPr/>
        </p:nvSpPr>
        <p:spPr>
          <a:xfrm>
            <a:off x="10025045" y="2923556"/>
            <a:ext cx="8015470" cy="5006340"/>
          </a:xfrm>
          <a:prstGeom prst="rect">
            <a:avLst/>
          </a:prstGeom>
        </p:spPr>
        <p:txBody>
          <a:bodyPr lIns="0" tIns="0" rIns="0" bIns="0" rtlCol="0" anchor="t">
            <a:spAutoFit/>
          </a:bodyPr>
          <a:lstStyle/>
          <a:p>
            <a:pPr marL="518158" lvl="1" indent="-259079" algn="l">
              <a:lnSpc>
                <a:spcPts val="3359"/>
              </a:lnSpc>
              <a:buFont typeface="Arial"/>
              <a:buChar char="•"/>
            </a:pPr>
            <a:r>
              <a:rPr lang="en-US" sz="2399" b="1">
                <a:solidFill>
                  <a:srgbClr val="2254C5"/>
                </a:solidFill>
                <a:latin typeface="Montserrat Semi-Bold"/>
                <a:ea typeface="Montserrat Semi-Bold"/>
                <a:cs typeface="Montserrat Semi-Bold"/>
                <a:sym typeface="Montserrat Semi-Bold"/>
              </a:rPr>
              <a:t>High urbanization is linked to higher life expectancy, especially in females.</a:t>
            </a:r>
          </a:p>
          <a:p>
            <a:pPr algn="l">
              <a:lnSpc>
                <a:spcPts val="3359"/>
              </a:lnSpc>
            </a:pPr>
            <a:endParaRPr lang="en-US" sz="2399" b="1">
              <a:solidFill>
                <a:srgbClr val="2254C5"/>
              </a:solidFill>
              <a:latin typeface="Montserrat Semi-Bold"/>
              <a:ea typeface="Montserrat Semi-Bold"/>
              <a:cs typeface="Montserrat Semi-Bold"/>
              <a:sym typeface="Montserrat Semi-Bold"/>
            </a:endParaRPr>
          </a:p>
          <a:p>
            <a:pPr marL="518158" lvl="1" indent="-259079" algn="l">
              <a:lnSpc>
                <a:spcPts val="3359"/>
              </a:lnSpc>
              <a:buFont typeface="Arial"/>
              <a:buChar char="•"/>
            </a:pPr>
            <a:r>
              <a:rPr lang="en-US" sz="2399" b="1">
                <a:solidFill>
                  <a:srgbClr val="2254C5"/>
                </a:solidFill>
                <a:latin typeface="Montserrat Semi-Bold"/>
                <a:ea typeface="Montserrat Semi-Bold"/>
                <a:cs typeface="Montserrat Semi-Bold"/>
                <a:sym typeface="Montserrat Semi-Bold"/>
              </a:rPr>
              <a:t>Women in high urban countries show the highest proportion of long life expectancy.</a:t>
            </a:r>
          </a:p>
          <a:p>
            <a:pPr algn="l">
              <a:lnSpc>
                <a:spcPts val="3359"/>
              </a:lnSpc>
            </a:pPr>
            <a:endParaRPr lang="en-US" sz="2399" b="1">
              <a:solidFill>
                <a:srgbClr val="2254C5"/>
              </a:solidFill>
              <a:latin typeface="Montserrat Semi-Bold"/>
              <a:ea typeface="Montserrat Semi-Bold"/>
              <a:cs typeface="Montserrat Semi-Bold"/>
              <a:sym typeface="Montserrat Semi-Bold"/>
            </a:endParaRPr>
          </a:p>
          <a:p>
            <a:pPr marL="518158" lvl="1" indent="-259079" algn="l">
              <a:lnSpc>
                <a:spcPts val="3359"/>
              </a:lnSpc>
              <a:buFont typeface="Arial"/>
              <a:buChar char="•"/>
            </a:pPr>
            <a:r>
              <a:rPr lang="en-US" sz="2399" b="1">
                <a:solidFill>
                  <a:srgbClr val="2254C5"/>
                </a:solidFill>
                <a:latin typeface="Montserrat Semi-Bold"/>
                <a:ea typeface="Montserrat Semi-Bold"/>
                <a:cs typeface="Montserrat Semi-Bold"/>
                <a:sym typeface="Montserrat Semi-Bold"/>
              </a:rPr>
              <a:t>For males, the effect exists but is less pronounced.</a:t>
            </a:r>
          </a:p>
          <a:p>
            <a:pPr algn="l">
              <a:lnSpc>
                <a:spcPts val="3359"/>
              </a:lnSpc>
            </a:pPr>
            <a:endParaRPr lang="en-US" sz="2399" b="1">
              <a:solidFill>
                <a:srgbClr val="2254C5"/>
              </a:solidFill>
              <a:latin typeface="Montserrat Semi-Bold"/>
              <a:ea typeface="Montserrat Semi-Bold"/>
              <a:cs typeface="Montserrat Semi-Bold"/>
              <a:sym typeface="Montserrat Semi-Bold"/>
            </a:endParaRPr>
          </a:p>
          <a:p>
            <a:pPr marL="518158" lvl="1" indent="-259079" algn="l">
              <a:lnSpc>
                <a:spcPts val="3359"/>
              </a:lnSpc>
              <a:buFont typeface="Arial"/>
              <a:buChar char="•"/>
            </a:pPr>
            <a:r>
              <a:rPr lang="en-US" sz="2399" b="1">
                <a:solidFill>
                  <a:srgbClr val="2254C5"/>
                </a:solidFill>
                <a:latin typeface="Montserrat Semi-Bold"/>
                <a:ea typeface="Montserrat Semi-Bold"/>
                <a:cs typeface="Montserrat Semi-Bold"/>
                <a:sym typeface="Montserrat Semi-Bold"/>
              </a:rPr>
              <a:t>Low urbanization is associated with lower life expectancy in both genders, more so for males.</a:t>
            </a:r>
          </a:p>
          <a:p>
            <a:pPr algn="l">
              <a:lnSpc>
                <a:spcPts val="3359"/>
              </a:lnSpc>
            </a:pPr>
            <a:endParaRPr lang="en-US" sz="2399" b="1">
              <a:solidFill>
                <a:srgbClr val="2254C5"/>
              </a:solidFill>
              <a:latin typeface="Montserrat Semi-Bold"/>
              <a:ea typeface="Montserrat Semi-Bold"/>
              <a:cs typeface="Montserrat Semi-Bold"/>
              <a:sym typeface="Montserrat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AutoShape 3"/>
          <p:cNvSpPr/>
          <p:nvPr/>
        </p:nvSpPr>
        <p:spPr>
          <a:xfrm flipV="1">
            <a:off x="14032779" y="1014412"/>
            <a:ext cx="6923190" cy="0"/>
          </a:xfrm>
          <a:prstGeom prst="line">
            <a:avLst/>
          </a:prstGeom>
          <a:ln w="28575" cap="flat">
            <a:solidFill>
              <a:srgbClr val="2254C5"/>
            </a:solidFill>
            <a:prstDash val="solid"/>
            <a:headEnd type="none" w="sm" len="sm"/>
            <a:tailEnd type="none" w="sm" len="sm"/>
          </a:ln>
        </p:spPr>
        <p:txBody>
          <a:bodyPr/>
          <a:lstStyle/>
          <a:p>
            <a:endParaRPr lang="en-PH"/>
          </a:p>
        </p:txBody>
      </p:sp>
      <p:sp>
        <p:nvSpPr>
          <p:cNvPr id="4" name="Freeform 4"/>
          <p:cNvSpPr/>
          <p:nvPr/>
        </p:nvSpPr>
        <p:spPr>
          <a:xfrm>
            <a:off x="466318" y="2590175"/>
            <a:ext cx="9459549" cy="5711202"/>
          </a:xfrm>
          <a:custGeom>
            <a:avLst/>
            <a:gdLst/>
            <a:ahLst/>
            <a:cxnLst/>
            <a:rect l="l" t="t" r="r" b="b"/>
            <a:pathLst>
              <a:path w="9459549" h="5711202">
                <a:moveTo>
                  <a:pt x="0" y="0"/>
                </a:moveTo>
                <a:lnTo>
                  <a:pt x="9459549" y="0"/>
                </a:lnTo>
                <a:lnTo>
                  <a:pt x="9459549" y="5711203"/>
                </a:lnTo>
                <a:lnTo>
                  <a:pt x="0" y="5711203"/>
                </a:lnTo>
                <a:lnTo>
                  <a:pt x="0" y="0"/>
                </a:lnTo>
                <a:close/>
              </a:path>
            </a:pathLst>
          </a:custGeom>
          <a:blipFill>
            <a:blip r:embed="rId3"/>
            <a:stretch>
              <a:fillRect/>
            </a:stretch>
          </a:blipFill>
        </p:spPr>
        <p:txBody>
          <a:bodyPr/>
          <a:lstStyle/>
          <a:p>
            <a:endParaRPr lang="en-PH"/>
          </a:p>
        </p:txBody>
      </p:sp>
      <p:sp>
        <p:nvSpPr>
          <p:cNvPr id="5" name="TextBox 5"/>
          <p:cNvSpPr txBox="1"/>
          <p:nvPr/>
        </p:nvSpPr>
        <p:spPr>
          <a:xfrm>
            <a:off x="466318" y="461797"/>
            <a:ext cx="9175500" cy="1304040"/>
          </a:xfrm>
          <a:prstGeom prst="rect">
            <a:avLst/>
          </a:prstGeom>
        </p:spPr>
        <p:txBody>
          <a:bodyPr lIns="0" tIns="0" rIns="0" bIns="0" rtlCol="0" anchor="t">
            <a:spAutoFit/>
          </a:bodyPr>
          <a:lstStyle/>
          <a:p>
            <a:pPr algn="l">
              <a:lnSpc>
                <a:spcPts val="5298"/>
              </a:lnSpc>
            </a:pPr>
            <a:r>
              <a:rPr lang="en-US" sz="3784" b="1">
                <a:solidFill>
                  <a:srgbClr val="2254C5"/>
                </a:solidFill>
                <a:latin typeface="Montserrat Bold"/>
                <a:ea typeface="Montserrat Bold"/>
                <a:cs typeface="Montserrat Bold"/>
                <a:sym typeface="Montserrat Bold"/>
              </a:rPr>
              <a:t>Life Expectancy by Unemployment and Gender</a:t>
            </a:r>
          </a:p>
        </p:txBody>
      </p:sp>
      <p:sp>
        <p:nvSpPr>
          <p:cNvPr id="6" name="TextBox 6"/>
          <p:cNvSpPr txBox="1"/>
          <p:nvPr/>
        </p:nvSpPr>
        <p:spPr>
          <a:xfrm>
            <a:off x="10025045" y="2085356"/>
            <a:ext cx="8015470" cy="6263640"/>
          </a:xfrm>
          <a:prstGeom prst="rect">
            <a:avLst/>
          </a:prstGeom>
        </p:spPr>
        <p:txBody>
          <a:bodyPr lIns="0" tIns="0" rIns="0" bIns="0" rtlCol="0" anchor="t">
            <a:spAutoFit/>
          </a:bodyPr>
          <a:lstStyle/>
          <a:p>
            <a:pPr marL="518158" lvl="1" indent="-259079" algn="l">
              <a:lnSpc>
                <a:spcPts val="3359"/>
              </a:lnSpc>
              <a:buFont typeface="Arial"/>
              <a:buChar char="•"/>
            </a:pPr>
            <a:r>
              <a:rPr lang="en-US" sz="2399" b="1">
                <a:solidFill>
                  <a:srgbClr val="2254C5"/>
                </a:solidFill>
                <a:latin typeface="Montserrat Semi-Bold"/>
                <a:ea typeface="Montserrat Semi-Bold"/>
                <a:cs typeface="Montserrat Semi-Bold"/>
                <a:sym typeface="Montserrat Semi-Bold"/>
              </a:rPr>
              <a:t>For females, high unemployment is surprisingly linked to a higher proportion of high life expectancy.</a:t>
            </a:r>
          </a:p>
          <a:p>
            <a:pPr algn="l">
              <a:lnSpc>
                <a:spcPts val="3359"/>
              </a:lnSpc>
            </a:pPr>
            <a:endParaRPr lang="en-US" sz="2399" b="1">
              <a:solidFill>
                <a:srgbClr val="2254C5"/>
              </a:solidFill>
              <a:latin typeface="Montserrat Semi-Bold"/>
              <a:ea typeface="Montserrat Semi-Bold"/>
              <a:cs typeface="Montserrat Semi-Bold"/>
              <a:sym typeface="Montserrat Semi-Bold"/>
            </a:endParaRPr>
          </a:p>
          <a:p>
            <a:pPr marL="518158" lvl="1" indent="-259079" algn="l">
              <a:lnSpc>
                <a:spcPts val="3359"/>
              </a:lnSpc>
              <a:buFont typeface="Arial"/>
              <a:buChar char="•"/>
            </a:pPr>
            <a:r>
              <a:rPr lang="en-US" sz="2399" b="1">
                <a:solidFill>
                  <a:srgbClr val="2254C5"/>
                </a:solidFill>
                <a:latin typeface="Montserrat Semi-Bold"/>
                <a:ea typeface="Montserrat Semi-Bold"/>
                <a:cs typeface="Montserrat Semi-Bold"/>
                <a:sym typeface="Montserrat Semi-Bold"/>
              </a:rPr>
              <a:t>Low unemployment in females shows a more balanced split between high and low life expectancy.</a:t>
            </a:r>
          </a:p>
          <a:p>
            <a:pPr algn="l">
              <a:lnSpc>
                <a:spcPts val="3359"/>
              </a:lnSpc>
            </a:pPr>
            <a:endParaRPr lang="en-US" sz="2399" b="1">
              <a:solidFill>
                <a:srgbClr val="2254C5"/>
              </a:solidFill>
              <a:latin typeface="Montserrat Semi-Bold"/>
              <a:ea typeface="Montserrat Semi-Bold"/>
              <a:cs typeface="Montserrat Semi-Bold"/>
              <a:sym typeface="Montserrat Semi-Bold"/>
            </a:endParaRPr>
          </a:p>
          <a:p>
            <a:pPr marL="518158" lvl="1" indent="-259079" algn="l">
              <a:lnSpc>
                <a:spcPts val="3359"/>
              </a:lnSpc>
              <a:buFont typeface="Arial"/>
              <a:buChar char="•"/>
            </a:pPr>
            <a:r>
              <a:rPr lang="en-US" sz="2399" b="1">
                <a:solidFill>
                  <a:srgbClr val="2254C5"/>
                </a:solidFill>
                <a:latin typeface="Montserrat Semi-Bold"/>
                <a:ea typeface="Montserrat Semi-Bold"/>
                <a:cs typeface="Montserrat Semi-Bold"/>
                <a:sym typeface="Montserrat Semi-Bold"/>
              </a:rPr>
              <a:t>For males, life expectancy is low in both unemployment categories — no major difference.</a:t>
            </a:r>
          </a:p>
          <a:p>
            <a:pPr algn="l">
              <a:lnSpc>
                <a:spcPts val="3359"/>
              </a:lnSpc>
            </a:pPr>
            <a:endParaRPr lang="en-US" sz="2399" b="1">
              <a:solidFill>
                <a:srgbClr val="2254C5"/>
              </a:solidFill>
              <a:latin typeface="Montserrat Semi-Bold"/>
              <a:ea typeface="Montserrat Semi-Bold"/>
              <a:cs typeface="Montserrat Semi-Bold"/>
              <a:sym typeface="Montserrat Semi-Bold"/>
            </a:endParaRPr>
          </a:p>
          <a:p>
            <a:pPr marL="518158" lvl="1" indent="-259079" algn="l">
              <a:lnSpc>
                <a:spcPts val="3359"/>
              </a:lnSpc>
              <a:buFont typeface="Arial"/>
              <a:buChar char="•"/>
            </a:pPr>
            <a:r>
              <a:rPr lang="en-US" sz="2399" b="1">
                <a:solidFill>
                  <a:srgbClr val="2254C5"/>
                </a:solidFill>
                <a:latin typeface="Montserrat Semi-Bold"/>
                <a:ea typeface="Montserrat Semi-Bold"/>
                <a:cs typeface="Montserrat Semi-Bold"/>
                <a:sym typeface="Montserrat Semi-Bold"/>
              </a:rPr>
              <a:t>Suggests that unemployment rate has little or no impact on male life expectancy</a:t>
            </a:r>
          </a:p>
          <a:p>
            <a:pPr algn="l">
              <a:lnSpc>
                <a:spcPts val="3359"/>
              </a:lnSpc>
            </a:pPr>
            <a:endParaRPr lang="en-US" sz="2399" b="1">
              <a:solidFill>
                <a:srgbClr val="2254C5"/>
              </a:solidFill>
              <a:latin typeface="Montserrat Semi-Bold"/>
              <a:ea typeface="Montserrat Semi-Bold"/>
              <a:cs typeface="Montserrat Semi-Bold"/>
              <a:sym typeface="Montserrat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AutoShape 3"/>
          <p:cNvSpPr/>
          <p:nvPr/>
        </p:nvSpPr>
        <p:spPr>
          <a:xfrm flipV="1">
            <a:off x="14032779" y="1014412"/>
            <a:ext cx="6923190" cy="0"/>
          </a:xfrm>
          <a:prstGeom prst="line">
            <a:avLst/>
          </a:prstGeom>
          <a:ln w="28575" cap="flat">
            <a:solidFill>
              <a:srgbClr val="2254C5"/>
            </a:solidFill>
            <a:prstDash val="solid"/>
            <a:headEnd type="none" w="sm" len="sm"/>
            <a:tailEnd type="none" w="sm" len="sm"/>
          </a:ln>
        </p:spPr>
        <p:txBody>
          <a:bodyPr/>
          <a:lstStyle/>
          <a:p>
            <a:endParaRPr lang="en-PH"/>
          </a:p>
        </p:txBody>
      </p:sp>
      <p:sp>
        <p:nvSpPr>
          <p:cNvPr id="4" name="Freeform 4"/>
          <p:cNvSpPr/>
          <p:nvPr/>
        </p:nvSpPr>
        <p:spPr>
          <a:xfrm>
            <a:off x="674956" y="2262458"/>
            <a:ext cx="9128053" cy="5762083"/>
          </a:xfrm>
          <a:custGeom>
            <a:avLst/>
            <a:gdLst/>
            <a:ahLst/>
            <a:cxnLst/>
            <a:rect l="l" t="t" r="r" b="b"/>
            <a:pathLst>
              <a:path w="9128053" h="5762083">
                <a:moveTo>
                  <a:pt x="0" y="0"/>
                </a:moveTo>
                <a:lnTo>
                  <a:pt x="9128053" y="0"/>
                </a:lnTo>
                <a:lnTo>
                  <a:pt x="9128053" y="5762084"/>
                </a:lnTo>
                <a:lnTo>
                  <a:pt x="0" y="5762084"/>
                </a:lnTo>
                <a:lnTo>
                  <a:pt x="0" y="0"/>
                </a:lnTo>
                <a:close/>
              </a:path>
            </a:pathLst>
          </a:custGeom>
          <a:blipFill>
            <a:blip r:embed="rId3"/>
            <a:stretch>
              <a:fillRect/>
            </a:stretch>
          </a:blipFill>
        </p:spPr>
        <p:txBody>
          <a:bodyPr/>
          <a:lstStyle/>
          <a:p>
            <a:endParaRPr lang="en-PH"/>
          </a:p>
        </p:txBody>
      </p:sp>
      <p:sp>
        <p:nvSpPr>
          <p:cNvPr id="5" name="TextBox 5"/>
          <p:cNvSpPr txBox="1"/>
          <p:nvPr/>
        </p:nvSpPr>
        <p:spPr>
          <a:xfrm>
            <a:off x="466318" y="461797"/>
            <a:ext cx="9175500" cy="1304040"/>
          </a:xfrm>
          <a:prstGeom prst="rect">
            <a:avLst/>
          </a:prstGeom>
        </p:spPr>
        <p:txBody>
          <a:bodyPr lIns="0" tIns="0" rIns="0" bIns="0" rtlCol="0" anchor="t">
            <a:spAutoFit/>
          </a:bodyPr>
          <a:lstStyle/>
          <a:p>
            <a:pPr algn="l">
              <a:lnSpc>
                <a:spcPts val="5298"/>
              </a:lnSpc>
            </a:pPr>
            <a:r>
              <a:rPr lang="en-US" sz="3784" b="1">
                <a:solidFill>
                  <a:srgbClr val="2254C5"/>
                </a:solidFill>
                <a:latin typeface="Montserrat Bold"/>
                <a:ea typeface="Montserrat Bold"/>
                <a:cs typeface="Montserrat Bold"/>
                <a:sym typeface="Montserrat Bold"/>
              </a:rPr>
              <a:t>Life Expectancy by Safe Water Access</a:t>
            </a:r>
          </a:p>
        </p:txBody>
      </p:sp>
      <p:sp>
        <p:nvSpPr>
          <p:cNvPr id="6" name="TextBox 6"/>
          <p:cNvSpPr txBox="1"/>
          <p:nvPr/>
        </p:nvSpPr>
        <p:spPr>
          <a:xfrm>
            <a:off x="10025045" y="2599101"/>
            <a:ext cx="8015470" cy="5425440"/>
          </a:xfrm>
          <a:prstGeom prst="rect">
            <a:avLst/>
          </a:prstGeom>
        </p:spPr>
        <p:txBody>
          <a:bodyPr lIns="0" tIns="0" rIns="0" bIns="0" rtlCol="0" anchor="t">
            <a:spAutoFit/>
          </a:bodyPr>
          <a:lstStyle/>
          <a:p>
            <a:pPr marL="518158" lvl="1" indent="-259079" algn="l">
              <a:lnSpc>
                <a:spcPts val="3359"/>
              </a:lnSpc>
              <a:buFont typeface="Arial"/>
              <a:buChar char="•"/>
            </a:pPr>
            <a:r>
              <a:rPr lang="en-US" sz="2399" b="1">
                <a:solidFill>
                  <a:srgbClr val="2254C5"/>
                </a:solidFill>
                <a:latin typeface="Montserrat Semi-Bold"/>
                <a:ea typeface="Montserrat Semi-Bold"/>
                <a:cs typeface="Montserrat Semi-Bold"/>
                <a:sym typeface="Montserrat Semi-Bold"/>
              </a:rPr>
              <a:t>Female life expectancy is much higher in countries with high access to safe water.</a:t>
            </a:r>
          </a:p>
          <a:p>
            <a:pPr algn="l">
              <a:lnSpc>
                <a:spcPts val="3359"/>
              </a:lnSpc>
            </a:pPr>
            <a:endParaRPr lang="en-US" sz="2399" b="1">
              <a:solidFill>
                <a:srgbClr val="2254C5"/>
              </a:solidFill>
              <a:latin typeface="Montserrat Semi-Bold"/>
              <a:ea typeface="Montserrat Semi-Bold"/>
              <a:cs typeface="Montserrat Semi-Bold"/>
              <a:sym typeface="Montserrat Semi-Bold"/>
            </a:endParaRPr>
          </a:p>
          <a:p>
            <a:pPr marL="518158" lvl="1" indent="-259079" algn="l">
              <a:lnSpc>
                <a:spcPts val="3359"/>
              </a:lnSpc>
              <a:buFont typeface="Arial"/>
              <a:buChar char="•"/>
            </a:pPr>
            <a:r>
              <a:rPr lang="en-US" sz="2399" b="1">
                <a:solidFill>
                  <a:srgbClr val="2254C5"/>
                </a:solidFill>
                <a:latin typeface="Montserrat Semi-Bold"/>
                <a:ea typeface="Montserrat Semi-Bold"/>
                <a:cs typeface="Montserrat Semi-Bold"/>
                <a:sym typeface="Montserrat Semi-Bold"/>
              </a:rPr>
              <a:t>For males, the difference is also clear, though less dramatic.</a:t>
            </a:r>
          </a:p>
          <a:p>
            <a:pPr algn="l">
              <a:lnSpc>
                <a:spcPts val="3359"/>
              </a:lnSpc>
            </a:pPr>
            <a:endParaRPr lang="en-US" sz="2399" b="1">
              <a:solidFill>
                <a:srgbClr val="2254C5"/>
              </a:solidFill>
              <a:latin typeface="Montserrat Semi-Bold"/>
              <a:ea typeface="Montserrat Semi-Bold"/>
              <a:cs typeface="Montserrat Semi-Bold"/>
              <a:sym typeface="Montserrat Semi-Bold"/>
            </a:endParaRPr>
          </a:p>
          <a:p>
            <a:pPr marL="518158" lvl="1" indent="-259079" algn="l">
              <a:lnSpc>
                <a:spcPts val="3359"/>
              </a:lnSpc>
              <a:buFont typeface="Arial"/>
              <a:buChar char="•"/>
            </a:pPr>
            <a:r>
              <a:rPr lang="en-US" sz="2399" b="1">
                <a:solidFill>
                  <a:srgbClr val="2254C5"/>
                </a:solidFill>
                <a:latin typeface="Montserrat Semi-Bold"/>
                <a:ea typeface="Montserrat Semi-Bold"/>
                <a:cs typeface="Montserrat Semi-Bold"/>
                <a:sym typeface="Montserrat Semi-Bold"/>
              </a:rPr>
              <a:t>Low access to safe water is strongly associated with low life expectancy in both genders.</a:t>
            </a:r>
          </a:p>
          <a:p>
            <a:pPr algn="l">
              <a:lnSpc>
                <a:spcPts val="3359"/>
              </a:lnSpc>
            </a:pPr>
            <a:endParaRPr lang="en-US" sz="2399" b="1">
              <a:solidFill>
                <a:srgbClr val="2254C5"/>
              </a:solidFill>
              <a:latin typeface="Montserrat Semi-Bold"/>
              <a:ea typeface="Montserrat Semi-Bold"/>
              <a:cs typeface="Montserrat Semi-Bold"/>
              <a:sym typeface="Montserrat Semi-Bold"/>
            </a:endParaRPr>
          </a:p>
          <a:p>
            <a:pPr marL="518158" lvl="1" indent="-259079" algn="l">
              <a:lnSpc>
                <a:spcPts val="3359"/>
              </a:lnSpc>
              <a:buFont typeface="Arial"/>
              <a:buChar char="•"/>
            </a:pPr>
            <a:r>
              <a:rPr lang="en-US" sz="2399" b="1">
                <a:solidFill>
                  <a:srgbClr val="2254C5"/>
                </a:solidFill>
                <a:latin typeface="Montserrat Semi-Bold"/>
                <a:ea typeface="Montserrat Semi-Bold"/>
                <a:cs typeface="Montserrat Semi-Bold"/>
                <a:sym typeface="Montserrat Semi-Bold"/>
              </a:rPr>
              <a:t>Safe water access appears to be one of the strongest predictors of life expectancy across genders.</a:t>
            </a:r>
          </a:p>
          <a:p>
            <a:pPr algn="l">
              <a:lnSpc>
                <a:spcPts val="3359"/>
              </a:lnSpc>
            </a:pPr>
            <a:endParaRPr lang="en-US" sz="2399" b="1">
              <a:solidFill>
                <a:srgbClr val="2254C5"/>
              </a:solidFill>
              <a:latin typeface="Montserrat Semi-Bold"/>
              <a:ea typeface="Montserrat Semi-Bold"/>
              <a:cs typeface="Montserrat Semi-Bold"/>
              <a:sym typeface="Montserrat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850061" y="793106"/>
            <a:ext cx="6437939"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Freeform 3"/>
          <p:cNvSpPr/>
          <p:nvPr/>
        </p:nvSpPr>
        <p:spPr>
          <a:xfrm>
            <a:off x="-11891041" y="0"/>
            <a:ext cx="16967643" cy="10287000"/>
          </a:xfrm>
          <a:custGeom>
            <a:avLst/>
            <a:gdLst/>
            <a:ahLst/>
            <a:cxnLst/>
            <a:rect l="l" t="t" r="r" b="b"/>
            <a:pathLst>
              <a:path w="16967643" h="10287000">
                <a:moveTo>
                  <a:pt x="0" y="0"/>
                </a:moveTo>
                <a:lnTo>
                  <a:pt x="16967643" y="0"/>
                </a:lnTo>
                <a:lnTo>
                  <a:pt x="16967643" y="10287000"/>
                </a:lnTo>
                <a:lnTo>
                  <a:pt x="0" y="10287000"/>
                </a:lnTo>
                <a:lnTo>
                  <a:pt x="0" y="0"/>
                </a:lnTo>
                <a:close/>
              </a:path>
            </a:pathLst>
          </a:custGeom>
          <a:blipFill>
            <a:blip r:embed="rId2"/>
            <a:stretch>
              <a:fillRect t="-5339" b="-4553"/>
            </a:stretch>
          </a:blipFill>
        </p:spPr>
        <p:txBody>
          <a:bodyPr/>
          <a:lstStyle/>
          <a:p>
            <a:endParaRPr lang="en-PH"/>
          </a:p>
        </p:txBody>
      </p:sp>
      <p:sp>
        <p:nvSpPr>
          <p:cNvPr id="4" name="TextBox 4"/>
          <p:cNvSpPr txBox="1"/>
          <p:nvPr/>
        </p:nvSpPr>
        <p:spPr>
          <a:xfrm>
            <a:off x="6108850" y="2626337"/>
            <a:ext cx="11399039" cy="4602990"/>
          </a:xfrm>
          <a:prstGeom prst="rect">
            <a:avLst/>
          </a:prstGeom>
        </p:spPr>
        <p:txBody>
          <a:bodyPr lIns="0" tIns="0" rIns="0" bIns="0" rtlCol="0" anchor="t">
            <a:spAutoFit/>
          </a:bodyPr>
          <a:lstStyle/>
          <a:p>
            <a:pPr algn="l">
              <a:lnSpc>
                <a:spcPts val="4066"/>
              </a:lnSpc>
            </a:pPr>
            <a:r>
              <a:rPr lang="en-US" sz="2904">
                <a:solidFill>
                  <a:srgbClr val="2254C5"/>
                </a:solidFill>
                <a:latin typeface="Montserrat"/>
                <a:ea typeface="Montserrat"/>
                <a:cs typeface="Montserrat"/>
                <a:sym typeface="Montserrat"/>
              </a:rPr>
              <a:t>Source:</a:t>
            </a:r>
            <a:r>
              <a:rPr lang="en-US" sz="2904" b="1">
                <a:solidFill>
                  <a:srgbClr val="2254C5"/>
                </a:solidFill>
                <a:latin typeface="Montserrat Bold"/>
                <a:ea typeface="Montserrat Bold"/>
                <a:cs typeface="Montserrat Bold"/>
                <a:sym typeface="Montserrat Bold"/>
              </a:rPr>
              <a:t> </a:t>
            </a:r>
          </a:p>
          <a:p>
            <a:pPr algn="l">
              <a:lnSpc>
                <a:spcPts val="4066"/>
              </a:lnSpc>
            </a:pPr>
            <a:r>
              <a:rPr lang="en-US" sz="2904" b="1">
                <a:solidFill>
                  <a:srgbClr val="2254C5"/>
                </a:solidFill>
                <a:latin typeface="Montserrat Bold"/>
                <a:ea typeface="Montserrat Bold"/>
                <a:cs typeface="Montserrat Bold"/>
                <a:sym typeface="Montserrat Bold"/>
              </a:rPr>
              <a:t>Kaggle (Global Health and Development 2012–2021)</a:t>
            </a:r>
          </a:p>
          <a:p>
            <a:pPr algn="l">
              <a:lnSpc>
                <a:spcPts val="4066"/>
              </a:lnSpc>
            </a:pPr>
            <a:endParaRPr lang="en-US" sz="2904" b="1">
              <a:solidFill>
                <a:srgbClr val="2254C5"/>
              </a:solidFill>
              <a:latin typeface="Montserrat Bold"/>
              <a:ea typeface="Montserrat Bold"/>
              <a:cs typeface="Montserrat Bold"/>
              <a:sym typeface="Montserrat Bold"/>
            </a:endParaRPr>
          </a:p>
          <a:p>
            <a:pPr algn="l">
              <a:lnSpc>
                <a:spcPts val="4066"/>
              </a:lnSpc>
            </a:pPr>
            <a:r>
              <a:rPr lang="en-US" sz="2904">
                <a:solidFill>
                  <a:srgbClr val="2254C5"/>
                </a:solidFill>
                <a:latin typeface="Montserrat"/>
                <a:ea typeface="Montserrat"/>
                <a:cs typeface="Montserrat"/>
                <a:sym typeface="Montserrat"/>
              </a:rPr>
              <a:t>Compiled from:</a:t>
            </a:r>
            <a:r>
              <a:rPr lang="en-US" sz="2904" b="1">
                <a:solidFill>
                  <a:srgbClr val="2254C5"/>
                </a:solidFill>
                <a:latin typeface="Montserrat Bold"/>
                <a:ea typeface="Montserrat Bold"/>
                <a:cs typeface="Montserrat Bold"/>
                <a:sym typeface="Montserrat Bold"/>
              </a:rPr>
              <a:t> </a:t>
            </a:r>
          </a:p>
          <a:p>
            <a:pPr algn="l">
              <a:lnSpc>
                <a:spcPts val="4066"/>
              </a:lnSpc>
            </a:pPr>
            <a:r>
              <a:rPr lang="en-US" sz="2904" b="1">
                <a:solidFill>
                  <a:srgbClr val="2254C5"/>
                </a:solidFill>
                <a:latin typeface="Montserrat Bold"/>
                <a:ea typeface="Montserrat Bold"/>
                <a:cs typeface="Montserrat Bold"/>
                <a:sym typeface="Montserrat Bold"/>
              </a:rPr>
              <a:t>World Bank, World Health Organization (WHO)</a:t>
            </a:r>
          </a:p>
          <a:p>
            <a:pPr algn="l">
              <a:lnSpc>
                <a:spcPts val="4066"/>
              </a:lnSpc>
            </a:pPr>
            <a:endParaRPr lang="en-US" sz="2904" b="1">
              <a:solidFill>
                <a:srgbClr val="2254C5"/>
              </a:solidFill>
              <a:latin typeface="Montserrat Bold"/>
              <a:ea typeface="Montserrat Bold"/>
              <a:cs typeface="Montserrat Bold"/>
              <a:sym typeface="Montserrat Bold"/>
            </a:endParaRPr>
          </a:p>
          <a:p>
            <a:pPr algn="l">
              <a:lnSpc>
                <a:spcPts val="4066"/>
              </a:lnSpc>
            </a:pPr>
            <a:r>
              <a:rPr lang="en-US" sz="2904">
                <a:solidFill>
                  <a:srgbClr val="2254C5"/>
                </a:solidFill>
                <a:latin typeface="Montserrat"/>
                <a:ea typeface="Montserrat"/>
                <a:cs typeface="Montserrat"/>
                <a:sym typeface="Montserrat"/>
              </a:rPr>
              <a:t>Includes:</a:t>
            </a:r>
            <a:r>
              <a:rPr lang="en-US" sz="2904" b="1">
                <a:solidFill>
                  <a:srgbClr val="2254C5"/>
                </a:solidFill>
                <a:latin typeface="Montserrat Bold"/>
                <a:ea typeface="Montserrat Bold"/>
                <a:cs typeface="Montserrat Bold"/>
                <a:sym typeface="Montserrat Bold"/>
              </a:rPr>
              <a:t> </a:t>
            </a:r>
          </a:p>
          <a:p>
            <a:pPr algn="l">
              <a:lnSpc>
                <a:spcPts val="4066"/>
              </a:lnSpc>
            </a:pPr>
            <a:r>
              <a:rPr lang="en-US" sz="2904" b="1">
                <a:solidFill>
                  <a:srgbClr val="2254C5"/>
                </a:solidFill>
                <a:latin typeface="Montserrat Bold"/>
                <a:ea typeface="Montserrat Bold"/>
                <a:cs typeface="Montserrat Bold"/>
                <a:sym typeface="Montserrat Bold"/>
              </a:rPr>
              <a:t>29 variables covering key global metrics</a:t>
            </a:r>
          </a:p>
          <a:p>
            <a:pPr algn="l">
              <a:lnSpc>
                <a:spcPts val="4066"/>
              </a:lnSpc>
            </a:pPr>
            <a:endParaRPr lang="en-US" sz="2904" b="1">
              <a:solidFill>
                <a:srgbClr val="2254C5"/>
              </a:solidFill>
              <a:latin typeface="Montserrat Bold"/>
              <a:ea typeface="Montserrat Bold"/>
              <a:cs typeface="Montserrat Bold"/>
              <a:sym typeface="Montserrat Bold"/>
            </a:endParaRPr>
          </a:p>
        </p:txBody>
      </p:sp>
      <p:sp>
        <p:nvSpPr>
          <p:cNvPr id="5" name="TextBox 5"/>
          <p:cNvSpPr txBox="1"/>
          <p:nvPr/>
        </p:nvSpPr>
        <p:spPr>
          <a:xfrm>
            <a:off x="5745800" y="1057275"/>
            <a:ext cx="11762089" cy="1397612"/>
          </a:xfrm>
          <a:prstGeom prst="rect">
            <a:avLst/>
          </a:prstGeom>
        </p:spPr>
        <p:txBody>
          <a:bodyPr lIns="0" tIns="0" rIns="0" bIns="0" rtlCol="0" anchor="t">
            <a:spAutoFit/>
          </a:bodyPr>
          <a:lstStyle/>
          <a:p>
            <a:pPr algn="l">
              <a:lnSpc>
                <a:spcPts val="10951"/>
              </a:lnSpc>
            </a:pPr>
            <a:r>
              <a:rPr lang="en-US" sz="9360" b="1">
                <a:solidFill>
                  <a:srgbClr val="2254C5"/>
                </a:solidFill>
                <a:latin typeface="Montserrat Bold"/>
                <a:ea typeface="Montserrat Bold"/>
                <a:cs typeface="Montserrat Bold"/>
                <a:sym typeface="Montserrat Bold"/>
              </a:rPr>
              <a:t>Data Source</a:t>
            </a:r>
          </a:p>
        </p:txBody>
      </p:sp>
      <p:sp>
        <p:nvSpPr>
          <p:cNvPr id="6" name="TextBox 6"/>
          <p:cNvSpPr txBox="1"/>
          <p:nvPr/>
        </p:nvSpPr>
        <p:spPr>
          <a:xfrm>
            <a:off x="7384677" y="6846212"/>
            <a:ext cx="8847386" cy="2233942"/>
          </a:xfrm>
          <a:prstGeom prst="rect">
            <a:avLst/>
          </a:prstGeom>
        </p:spPr>
        <p:txBody>
          <a:bodyPr lIns="0" tIns="0" rIns="0" bIns="0" rtlCol="0" anchor="t">
            <a:spAutoFit/>
          </a:bodyPr>
          <a:lstStyle/>
          <a:p>
            <a:pPr marL="685378" lvl="1" indent="-342689" algn="l">
              <a:lnSpc>
                <a:spcPts val="4444"/>
              </a:lnSpc>
              <a:buAutoNum type="arabicPeriod"/>
            </a:pPr>
            <a:r>
              <a:rPr lang="en-US" sz="3174">
                <a:solidFill>
                  <a:srgbClr val="000000"/>
                </a:solidFill>
                <a:latin typeface="Montserrat"/>
                <a:ea typeface="Montserrat"/>
                <a:cs typeface="Montserrat"/>
                <a:sym typeface="Montserrat"/>
              </a:rPr>
              <a:t>Demographic &amp; Geographic Information</a:t>
            </a:r>
          </a:p>
          <a:p>
            <a:pPr marL="685378" lvl="1" indent="-342689" algn="l">
              <a:lnSpc>
                <a:spcPts val="4444"/>
              </a:lnSpc>
              <a:buAutoNum type="arabicPeriod"/>
            </a:pPr>
            <a:r>
              <a:rPr lang="en-US" sz="3174">
                <a:solidFill>
                  <a:srgbClr val="000000"/>
                </a:solidFill>
                <a:latin typeface="Montserrat"/>
                <a:ea typeface="Montserrat"/>
                <a:cs typeface="Montserrat"/>
                <a:sym typeface="Montserrat"/>
              </a:rPr>
              <a:t>Health Indicators</a:t>
            </a:r>
          </a:p>
          <a:p>
            <a:pPr marL="685378" lvl="1" indent="-342689" algn="l">
              <a:lnSpc>
                <a:spcPts val="4444"/>
              </a:lnSpc>
              <a:buAutoNum type="arabicPeriod"/>
            </a:pPr>
            <a:r>
              <a:rPr lang="en-US" sz="3174">
                <a:solidFill>
                  <a:srgbClr val="000000"/>
                </a:solidFill>
                <a:latin typeface="Montserrat"/>
                <a:ea typeface="Montserrat"/>
                <a:cs typeface="Montserrat"/>
                <a:sym typeface="Montserrat"/>
              </a:rPr>
              <a:t>Economic Indicators</a:t>
            </a:r>
          </a:p>
          <a:p>
            <a:pPr marL="685378" lvl="1" indent="-342689" algn="l">
              <a:lnSpc>
                <a:spcPts val="4444"/>
              </a:lnSpc>
              <a:buAutoNum type="arabicPeriod"/>
            </a:pPr>
            <a:r>
              <a:rPr lang="en-US" sz="3174">
                <a:solidFill>
                  <a:srgbClr val="000000"/>
                </a:solidFill>
                <a:latin typeface="Montserrat"/>
                <a:ea typeface="Montserrat"/>
                <a:cs typeface="Montserrat"/>
                <a:sym typeface="Montserrat"/>
              </a:rPr>
              <a:t>Social Development Indicators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AutoShape 3"/>
          <p:cNvSpPr/>
          <p:nvPr/>
        </p:nvSpPr>
        <p:spPr>
          <a:xfrm flipV="1">
            <a:off x="14032779" y="1014412"/>
            <a:ext cx="6923190" cy="0"/>
          </a:xfrm>
          <a:prstGeom prst="line">
            <a:avLst/>
          </a:prstGeom>
          <a:ln w="28575" cap="flat">
            <a:solidFill>
              <a:srgbClr val="2254C5"/>
            </a:solidFill>
            <a:prstDash val="solid"/>
            <a:headEnd type="none" w="sm" len="sm"/>
            <a:tailEnd type="none" w="sm" len="sm"/>
          </a:ln>
        </p:spPr>
        <p:txBody>
          <a:bodyPr/>
          <a:lstStyle/>
          <a:p>
            <a:endParaRPr lang="en-PH"/>
          </a:p>
        </p:txBody>
      </p:sp>
      <p:sp>
        <p:nvSpPr>
          <p:cNvPr id="4" name="Freeform 4"/>
          <p:cNvSpPr/>
          <p:nvPr/>
        </p:nvSpPr>
        <p:spPr>
          <a:xfrm>
            <a:off x="2983559" y="1859219"/>
            <a:ext cx="11301259" cy="1666936"/>
          </a:xfrm>
          <a:custGeom>
            <a:avLst/>
            <a:gdLst/>
            <a:ahLst/>
            <a:cxnLst/>
            <a:rect l="l" t="t" r="r" b="b"/>
            <a:pathLst>
              <a:path w="11301259" h="1666936">
                <a:moveTo>
                  <a:pt x="0" y="0"/>
                </a:moveTo>
                <a:lnTo>
                  <a:pt x="11301259" y="0"/>
                </a:lnTo>
                <a:lnTo>
                  <a:pt x="11301259" y="1666936"/>
                </a:lnTo>
                <a:lnTo>
                  <a:pt x="0" y="1666936"/>
                </a:lnTo>
                <a:lnTo>
                  <a:pt x="0" y="0"/>
                </a:lnTo>
                <a:close/>
              </a:path>
            </a:pathLst>
          </a:custGeom>
          <a:blipFill>
            <a:blip r:embed="rId3"/>
            <a:stretch>
              <a:fillRect/>
            </a:stretch>
          </a:blipFill>
        </p:spPr>
        <p:txBody>
          <a:bodyPr/>
          <a:lstStyle/>
          <a:p>
            <a:endParaRPr lang="en-PH"/>
          </a:p>
        </p:txBody>
      </p:sp>
      <p:sp>
        <p:nvSpPr>
          <p:cNvPr id="5" name="TextBox 5"/>
          <p:cNvSpPr txBox="1"/>
          <p:nvPr/>
        </p:nvSpPr>
        <p:spPr>
          <a:xfrm>
            <a:off x="466318" y="461797"/>
            <a:ext cx="9175500" cy="1304040"/>
          </a:xfrm>
          <a:prstGeom prst="rect">
            <a:avLst/>
          </a:prstGeom>
        </p:spPr>
        <p:txBody>
          <a:bodyPr lIns="0" tIns="0" rIns="0" bIns="0" rtlCol="0" anchor="t">
            <a:spAutoFit/>
          </a:bodyPr>
          <a:lstStyle/>
          <a:p>
            <a:pPr algn="l">
              <a:lnSpc>
                <a:spcPts val="5298"/>
              </a:lnSpc>
            </a:pPr>
            <a:r>
              <a:rPr lang="en-US" sz="3784" b="1">
                <a:solidFill>
                  <a:srgbClr val="2254C5"/>
                </a:solidFill>
                <a:latin typeface="Montserrat Bold"/>
                <a:ea typeface="Montserrat Bold"/>
                <a:cs typeface="Montserrat Bold"/>
                <a:sym typeface="Montserrat Bold"/>
              </a:rPr>
              <a:t>Logistic Regression: Predictors of Female Life Expectancy</a:t>
            </a:r>
          </a:p>
        </p:txBody>
      </p:sp>
      <p:sp>
        <p:nvSpPr>
          <p:cNvPr id="6" name="Freeform 6"/>
          <p:cNvSpPr/>
          <p:nvPr/>
        </p:nvSpPr>
        <p:spPr>
          <a:xfrm>
            <a:off x="1935686" y="4951975"/>
            <a:ext cx="3518541" cy="3327596"/>
          </a:xfrm>
          <a:custGeom>
            <a:avLst/>
            <a:gdLst/>
            <a:ahLst/>
            <a:cxnLst/>
            <a:rect l="l" t="t" r="r" b="b"/>
            <a:pathLst>
              <a:path w="3518541" h="3327596">
                <a:moveTo>
                  <a:pt x="0" y="0"/>
                </a:moveTo>
                <a:lnTo>
                  <a:pt x="3518541" y="0"/>
                </a:lnTo>
                <a:lnTo>
                  <a:pt x="3518541" y="3327596"/>
                </a:lnTo>
                <a:lnTo>
                  <a:pt x="0" y="3327596"/>
                </a:lnTo>
                <a:lnTo>
                  <a:pt x="0" y="0"/>
                </a:lnTo>
                <a:close/>
              </a:path>
            </a:pathLst>
          </a:custGeom>
          <a:blipFill>
            <a:blip r:embed="rId4"/>
            <a:stretch>
              <a:fillRect r="-90899" b="-101853"/>
            </a:stretch>
          </a:blipFill>
        </p:spPr>
        <p:txBody>
          <a:bodyPr/>
          <a:lstStyle/>
          <a:p>
            <a:endParaRPr lang="en-PH"/>
          </a:p>
        </p:txBody>
      </p:sp>
      <p:sp>
        <p:nvSpPr>
          <p:cNvPr id="7" name="TextBox 7"/>
          <p:cNvSpPr txBox="1"/>
          <p:nvPr/>
        </p:nvSpPr>
        <p:spPr>
          <a:xfrm>
            <a:off x="6097300" y="4307205"/>
            <a:ext cx="8388972" cy="495301"/>
          </a:xfrm>
          <a:prstGeom prst="rect">
            <a:avLst/>
          </a:prstGeom>
        </p:spPr>
        <p:txBody>
          <a:bodyPr lIns="0" tIns="0" rIns="0" bIns="0" rtlCol="0" anchor="t">
            <a:spAutoFit/>
          </a:bodyPr>
          <a:lstStyle/>
          <a:p>
            <a:pPr algn="l">
              <a:lnSpc>
                <a:spcPts val="4199"/>
              </a:lnSpc>
            </a:pPr>
            <a:r>
              <a:rPr lang="en-US" sz="2999" b="1">
                <a:solidFill>
                  <a:srgbClr val="2254C5"/>
                </a:solidFill>
                <a:latin typeface="Montserrat Bold"/>
                <a:ea typeface="Montserrat Bold"/>
                <a:cs typeface="Montserrat Bold"/>
                <a:sym typeface="Montserrat Bold"/>
              </a:rPr>
              <a:t>Effect of GDP on Female Life Expectancy</a:t>
            </a:r>
          </a:p>
        </p:txBody>
      </p:sp>
      <p:sp>
        <p:nvSpPr>
          <p:cNvPr id="8" name="AutoShape 8"/>
          <p:cNvSpPr/>
          <p:nvPr/>
        </p:nvSpPr>
        <p:spPr>
          <a:xfrm>
            <a:off x="6097295" y="4981610"/>
            <a:ext cx="8843535" cy="0"/>
          </a:xfrm>
          <a:prstGeom prst="line">
            <a:avLst/>
          </a:prstGeom>
          <a:ln w="28575" cap="flat">
            <a:solidFill>
              <a:srgbClr val="2254C5"/>
            </a:solidFill>
            <a:prstDash val="solid"/>
            <a:headEnd type="none" w="sm" len="sm"/>
            <a:tailEnd type="none" w="sm" len="sm"/>
          </a:ln>
        </p:spPr>
        <p:txBody>
          <a:bodyPr/>
          <a:lstStyle/>
          <a:p>
            <a:endParaRPr lang="en-PH"/>
          </a:p>
        </p:txBody>
      </p:sp>
      <p:sp>
        <p:nvSpPr>
          <p:cNvPr id="9" name="TextBox 9"/>
          <p:cNvSpPr txBox="1"/>
          <p:nvPr/>
        </p:nvSpPr>
        <p:spPr>
          <a:xfrm>
            <a:off x="6097295" y="5483917"/>
            <a:ext cx="10207283" cy="2795654"/>
          </a:xfrm>
          <a:prstGeom prst="rect">
            <a:avLst/>
          </a:prstGeom>
        </p:spPr>
        <p:txBody>
          <a:bodyPr lIns="0" tIns="0" rIns="0" bIns="0" rtlCol="0" anchor="t">
            <a:spAutoFit/>
          </a:bodyPr>
          <a:lstStyle/>
          <a:p>
            <a:pPr marL="687615" lvl="1" indent="-343807" algn="l">
              <a:lnSpc>
                <a:spcPts val="4458"/>
              </a:lnSpc>
              <a:buFont typeface="Arial"/>
              <a:buChar char="•"/>
            </a:pPr>
            <a:r>
              <a:rPr lang="en-US" sz="3184">
                <a:solidFill>
                  <a:srgbClr val="2254C5"/>
                </a:solidFill>
                <a:latin typeface="Montserrat"/>
                <a:ea typeface="Montserrat"/>
                <a:cs typeface="Montserrat"/>
                <a:sym typeface="Montserrat"/>
              </a:rPr>
              <a:t>Holding all other variables constant, the odds of having high female life expectancy in countries with low GDP are approximately 77% lower than in countries with high GDP. Strong evidence of a GDP effect (p &lt; 2e-16).</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AutoShape 3"/>
          <p:cNvSpPr/>
          <p:nvPr/>
        </p:nvSpPr>
        <p:spPr>
          <a:xfrm flipV="1">
            <a:off x="14032779" y="1014412"/>
            <a:ext cx="6923190" cy="0"/>
          </a:xfrm>
          <a:prstGeom prst="line">
            <a:avLst/>
          </a:prstGeom>
          <a:ln w="28575" cap="flat">
            <a:solidFill>
              <a:srgbClr val="2254C5"/>
            </a:solidFill>
            <a:prstDash val="solid"/>
            <a:headEnd type="none" w="sm" len="sm"/>
            <a:tailEnd type="none" w="sm" len="sm"/>
          </a:ln>
        </p:spPr>
        <p:txBody>
          <a:bodyPr/>
          <a:lstStyle/>
          <a:p>
            <a:endParaRPr lang="en-PH"/>
          </a:p>
        </p:txBody>
      </p:sp>
      <p:sp>
        <p:nvSpPr>
          <p:cNvPr id="4" name="Freeform 4"/>
          <p:cNvSpPr/>
          <p:nvPr/>
        </p:nvSpPr>
        <p:spPr>
          <a:xfrm>
            <a:off x="2983559" y="1859219"/>
            <a:ext cx="11301259" cy="1666936"/>
          </a:xfrm>
          <a:custGeom>
            <a:avLst/>
            <a:gdLst/>
            <a:ahLst/>
            <a:cxnLst/>
            <a:rect l="l" t="t" r="r" b="b"/>
            <a:pathLst>
              <a:path w="11301259" h="1666936">
                <a:moveTo>
                  <a:pt x="0" y="0"/>
                </a:moveTo>
                <a:lnTo>
                  <a:pt x="11301259" y="0"/>
                </a:lnTo>
                <a:lnTo>
                  <a:pt x="11301259" y="1666936"/>
                </a:lnTo>
                <a:lnTo>
                  <a:pt x="0" y="1666936"/>
                </a:lnTo>
                <a:lnTo>
                  <a:pt x="0" y="0"/>
                </a:lnTo>
                <a:close/>
              </a:path>
            </a:pathLst>
          </a:custGeom>
          <a:blipFill>
            <a:blip r:embed="rId3"/>
            <a:stretch>
              <a:fillRect/>
            </a:stretch>
          </a:blipFill>
        </p:spPr>
        <p:txBody>
          <a:bodyPr/>
          <a:lstStyle/>
          <a:p>
            <a:endParaRPr lang="en-PH"/>
          </a:p>
        </p:txBody>
      </p:sp>
      <p:sp>
        <p:nvSpPr>
          <p:cNvPr id="5" name="TextBox 5"/>
          <p:cNvSpPr txBox="1"/>
          <p:nvPr/>
        </p:nvSpPr>
        <p:spPr>
          <a:xfrm>
            <a:off x="466318" y="461797"/>
            <a:ext cx="9175500" cy="1304040"/>
          </a:xfrm>
          <a:prstGeom prst="rect">
            <a:avLst/>
          </a:prstGeom>
        </p:spPr>
        <p:txBody>
          <a:bodyPr lIns="0" tIns="0" rIns="0" bIns="0" rtlCol="0" anchor="t">
            <a:spAutoFit/>
          </a:bodyPr>
          <a:lstStyle/>
          <a:p>
            <a:pPr algn="l">
              <a:lnSpc>
                <a:spcPts val="5298"/>
              </a:lnSpc>
            </a:pPr>
            <a:r>
              <a:rPr lang="en-US" sz="3784" b="1">
                <a:solidFill>
                  <a:srgbClr val="2254C5"/>
                </a:solidFill>
                <a:latin typeface="Montserrat Bold"/>
                <a:ea typeface="Montserrat Bold"/>
                <a:cs typeface="Montserrat Bold"/>
                <a:sym typeface="Montserrat Bold"/>
              </a:rPr>
              <a:t>Logistic Regression: Predictors of Female Life Expectancy</a:t>
            </a:r>
          </a:p>
        </p:txBody>
      </p:sp>
      <p:sp>
        <p:nvSpPr>
          <p:cNvPr id="6" name="TextBox 6"/>
          <p:cNvSpPr txBox="1"/>
          <p:nvPr/>
        </p:nvSpPr>
        <p:spPr>
          <a:xfrm>
            <a:off x="5792500" y="4307205"/>
            <a:ext cx="9964263" cy="495301"/>
          </a:xfrm>
          <a:prstGeom prst="rect">
            <a:avLst/>
          </a:prstGeom>
        </p:spPr>
        <p:txBody>
          <a:bodyPr lIns="0" tIns="0" rIns="0" bIns="0" rtlCol="0" anchor="t">
            <a:spAutoFit/>
          </a:bodyPr>
          <a:lstStyle/>
          <a:p>
            <a:pPr algn="l">
              <a:lnSpc>
                <a:spcPts val="4199"/>
              </a:lnSpc>
            </a:pPr>
            <a:r>
              <a:rPr lang="en-US" sz="2999" b="1">
                <a:solidFill>
                  <a:srgbClr val="2254C5"/>
                </a:solidFill>
                <a:latin typeface="Montserrat Bold"/>
                <a:ea typeface="Montserrat Bold"/>
                <a:cs typeface="Montserrat Bold"/>
                <a:sym typeface="Montserrat Bold"/>
              </a:rPr>
              <a:t>Effect of Urbanization on Female Life Expectancy</a:t>
            </a:r>
          </a:p>
        </p:txBody>
      </p:sp>
      <p:sp>
        <p:nvSpPr>
          <p:cNvPr id="7" name="TextBox 7"/>
          <p:cNvSpPr txBox="1"/>
          <p:nvPr/>
        </p:nvSpPr>
        <p:spPr>
          <a:xfrm>
            <a:off x="5792495" y="5483917"/>
            <a:ext cx="10207283" cy="2795654"/>
          </a:xfrm>
          <a:prstGeom prst="rect">
            <a:avLst/>
          </a:prstGeom>
        </p:spPr>
        <p:txBody>
          <a:bodyPr lIns="0" tIns="0" rIns="0" bIns="0" rtlCol="0" anchor="t">
            <a:spAutoFit/>
          </a:bodyPr>
          <a:lstStyle/>
          <a:p>
            <a:pPr marL="687615" lvl="1" indent="-343807" algn="l">
              <a:lnSpc>
                <a:spcPts val="4458"/>
              </a:lnSpc>
              <a:buFont typeface="Arial"/>
              <a:buChar char="•"/>
            </a:pPr>
            <a:r>
              <a:rPr lang="en-US" sz="3184">
                <a:solidFill>
                  <a:srgbClr val="2254C5"/>
                </a:solidFill>
                <a:latin typeface="Montserrat"/>
                <a:ea typeface="Montserrat"/>
                <a:cs typeface="Montserrat"/>
                <a:sym typeface="Montserrat"/>
              </a:rPr>
              <a:t>Countries with low urbanization have about 90% lower odds of high female life expectancy compared to highly urbanized countries, after controlling for other variables. Strong urbanization effect (p = 1.15e-15).</a:t>
            </a:r>
          </a:p>
        </p:txBody>
      </p:sp>
      <p:sp>
        <p:nvSpPr>
          <p:cNvPr id="8" name="Freeform 8"/>
          <p:cNvSpPr/>
          <p:nvPr/>
        </p:nvSpPr>
        <p:spPr>
          <a:xfrm>
            <a:off x="1028700" y="4981610"/>
            <a:ext cx="3661749" cy="3542409"/>
          </a:xfrm>
          <a:custGeom>
            <a:avLst/>
            <a:gdLst/>
            <a:ahLst/>
            <a:cxnLst/>
            <a:rect l="l" t="t" r="r" b="b"/>
            <a:pathLst>
              <a:path w="3661749" h="3542409">
                <a:moveTo>
                  <a:pt x="0" y="0"/>
                </a:moveTo>
                <a:lnTo>
                  <a:pt x="3661749" y="0"/>
                </a:lnTo>
                <a:lnTo>
                  <a:pt x="3661749" y="3542409"/>
                </a:lnTo>
                <a:lnTo>
                  <a:pt x="0" y="3542409"/>
                </a:lnTo>
                <a:lnTo>
                  <a:pt x="0" y="0"/>
                </a:lnTo>
                <a:close/>
              </a:path>
            </a:pathLst>
          </a:custGeom>
          <a:blipFill>
            <a:blip r:embed="rId4"/>
            <a:stretch>
              <a:fillRect l="-83433" b="-89612"/>
            </a:stretch>
          </a:blipFill>
        </p:spPr>
        <p:txBody>
          <a:bodyPr/>
          <a:lstStyle/>
          <a:p>
            <a:endParaRPr lang="en-PH"/>
          </a:p>
        </p:txBody>
      </p:sp>
      <p:sp>
        <p:nvSpPr>
          <p:cNvPr id="9" name="AutoShape 9"/>
          <p:cNvSpPr/>
          <p:nvPr/>
        </p:nvSpPr>
        <p:spPr>
          <a:xfrm flipV="1">
            <a:off x="5778083" y="5143500"/>
            <a:ext cx="10221695" cy="33049"/>
          </a:xfrm>
          <a:prstGeom prst="line">
            <a:avLst/>
          </a:prstGeom>
          <a:ln w="28575" cap="flat">
            <a:solidFill>
              <a:srgbClr val="2254C5"/>
            </a:solidFill>
            <a:prstDash val="solid"/>
            <a:headEnd type="none" w="sm" len="sm"/>
            <a:tailEnd type="none" w="sm" len="sm"/>
          </a:ln>
        </p:spPr>
        <p:txBody>
          <a:bodyPr/>
          <a:lstStyle/>
          <a:p>
            <a:endParaRPr lang="en-PH"/>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AutoShape 3"/>
          <p:cNvSpPr/>
          <p:nvPr/>
        </p:nvSpPr>
        <p:spPr>
          <a:xfrm flipV="1">
            <a:off x="14032779" y="1014412"/>
            <a:ext cx="6923190" cy="0"/>
          </a:xfrm>
          <a:prstGeom prst="line">
            <a:avLst/>
          </a:prstGeom>
          <a:ln w="28575" cap="flat">
            <a:solidFill>
              <a:srgbClr val="2254C5"/>
            </a:solidFill>
            <a:prstDash val="solid"/>
            <a:headEnd type="none" w="sm" len="sm"/>
            <a:tailEnd type="none" w="sm" len="sm"/>
          </a:ln>
        </p:spPr>
        <p:txBody>
          <a:bodyPr/>
          <a:lstStyle/>
          <a:p>
            <a:endParaRPr lang="en-PH"/>
          </a:p>
        </p:txBody>
      </p:sp>
      <p:sp>
        <p:nvSpPr>
          <p:cNvPr id="4" name="Freeform 4"/>
          <p:cNvSpPr/>
          <p:nvPr/>
        </p:nvSpPr>
        <p:spPr>
          <a:xfrm>
            <a:off x="2983559" y="1859219"/>
            <a:ext cx="11301259" cy="1666936"/>
          </a:xfrm>
          <a:custGeom>
            <a:avLst/>
            <a:gdLst/>
            <a:ahLst/>
            <a:cxnLst/>
            <a:rect l="l" t="t" r="r" b="b"/>
            <a:pathLst>
              <a:path w="11301259" h="1666936">
                <a:moveTo>
                  <a:pt x="0" y="0"/>
                </a:moveTo>
                <a:lnTo>
                  <a:pt x="11301259" y="0"/>
                </a:lnTo>
                <a:lnTo>
                  <a:pt x="11301259" y="1666936"/>
                </a:lnTo>
                <a:lnTo>
                  <a:pt x="0" y="1666936"/>
                </a:lnTo>
                <a:lnTo>
                  <a:pt x="0" y="0"/>
                </a:lnTo>
                <a:close/>
              </a:path>
            </a:pathLst>
          </a:custGeom>
          <a:blipFill>
            <a:blip r:embed="rId3"/>
            <a:stretch>
              <a:fillRect/>
            </a:stretch>
          </a:blipFill>
        </p:spPr>
        <p:txBody>
          <a:bodyPr/>
          <a:lstStyle/>
          <a:p>
            <a:endParaRPr lang="en-PH"/>
          </a:p>
        </p:txBody>
      </p:sp>
      <p:sp>
        <p:nvSpPr>
          <p:cNvPr id="5" name="TextBox 5"/>
          <p:cNvSpPr txBox="1"/>
          <p:nvPr/>
        </p:nvSpPr>
        <p:spPr>
          <a:xfrm>
            <a:off x="466318" y="461797"/>
            <a:ext cx="9175500" cy="1304040"/>
          </a:xfrm>
          <a:prstGeom prst="rect">
            <a:avLst/>
          </a:prstGeom>
        </p:spPr>
        <p:txBody>
          <a:bodyPr lIns="0" tIns="0" rIns="0" bIns="0" rtlCol="0" anchor="t">
            <a:spAutoFit/>
          </a:bodyPr>
          <a:lstStyle/>
          <a:p>
            <a:pPr algn="l">
              <a:lnSpc>
                <a:spcPts val="5298"/>
              </a:lnSpc>
            </a:pPr>
            <a:r>
              <a:rPr lang="en-US" sz="3784" b="1">
                <a:solidFill>
                  <a:srgbClr val="2254C5"/>
                </a:solidFill>
                <a:latin typeface="Montserrat Bold"/>
                <a:ea typeface="Montserrat Bold"/>
                <a:cs typeface="Montserrat Bold"/>
                <a:sym typeface="Montserrat Bold"/>
              </a:rPr>
              <a:t>Logistic Regression: Predictors of Female Life Expectancy</a:t>
            </a:r>
          </a:p>
        </p:txBody>
      </p:sp>
      <p:sp>
        <p:nvSpPr>
          <p:cNvPr id="6" name="TextBox 6"/>
          <p:cNvSpPr txBox="1"/>
          <p:nvPr/>
        </p:nvSpPr>
        <p:spPr>
          <a:xfrm>
            <a:off x="5792500" y="4307205"/>
            <a:ext cx="9964263" cy="495301"/>
          </a:xfrm>
          <a:prstGeom prst="rect">
            <a:avLst/>
          </a:prstGeom>
        </p:spPr>
        <p:txBody>
          <a:bodyPr lIns="0" tIns="0" rIns="0" bIns="0" rtlCol="0" anchor="t">
            <a:spAutoFit/>
          </a:bodyPr>
          <a:lstStyle/>
          <a:p>
            <a:pPr algn="l">
              <a:lnSpc>
                <a:spcPts val="4199"/>
              </a:lnSpc>
            </a:pPr>
            <a:r>
              <a:rPr lang="en-US" sz="2999" b="1">
                <a:solidFill>
                  <a:srgbClr val="2254C5"/>
                </a:solidFill>
                <a:latin typeface="Montserrat Bold"/>
                <a:ea typeface="Montserrat Bold"/>
                <a:cs typeface="Montserrat Bold"/>
                <a:sym typeface="Montserrat Bold"/>
              </a:rPr>
              <a:t>Effect of Urbanization on Female Life Expectancy</a:t>
            </a:r>
          </a:p>
        </p:txBody>
      </p:sp>
      <p:sp>
        <p:nvSpPr>
          <p:cNvPr id="7" name="TextBox 7"/>
          <p:cNvSpPr txBox="1"/>
          <p:nvPr/>
        </p:nvSpPr>
        <p:spPr>
          <a:xfrm>
            <a:off x="5792495" y="5483917"/>
            <a:ext cx="10207283" cy="2795654"/>
          </a:xfrm>
          <a:prstGeom prst="rect">
            <a:avLst/>
          </a:prstGeom>
        </p:spPr>
        <p:txBody>
          <a:bodyPr lIns="0" tIns="0" rIns="0" bIns="0" rtlCol="0" anchor="t">
            <a:spAutoFit/>
          </a:bodyPr>
          <a:lstStyle/>
          <a:p>
            <a:pPr marL="687615" lvl="1" indent="-343807" algn="l">
              <a:lnSpc>
                <a:spcPts val="4458"/>
              </a:lnSpc>
              <a:buFont typeface="Arial"/>
              <a:buChar char="•"/>
            </a:pPr>
            <a:r>
              <a:rPr lang="en-US" sz="3184">
                <a:solidFill>
                  <a:srgbClr val="2254C5"/>
                </a:solidFill>
                <a:latin typeface="Montserrat"/>
                <a:ea typeface="Montserrat"/>
                <a:cs typeface="Montserrat"/>
                <a:sym typeface="Montserrat"/>
              </a:rPr>
              <a:t>The odds of high female life expectancy in countries with poor access to safe water are about 91% lower than those with good access, controlling for GDP, urbanization, and unemployment. Very strong effect (p &lt; 2e-16).</a:t>
            </a:r>
          </a:p>
        </p:txBody>
      </p:sp>
      <p:sp>
        <p:nvSpPr>
          <p:cNvPr id="8" name="AutoShape 8"/>
          <p:cNvSpPr/>
          <p:nvPr/>
        </p:nvSpPr>
        <p:spPr>
          <a:xfrm flipV="1">
            <a:off x="5778083" y="5143500"/>
            <a:ext cx="10221695" cy="33049"/>
          </a:xfrm>
          <a:prstGeom prst="line">
            <a:avLst/>
          </a:prstGeom>
          <a:ln w="28575" cap="flat">
            <a:solidFill>
              <a:srgbClr val="2254C5"/>
            </a:solidFill>
            <a:prstDash val="solid"/>
            <a:headEnd type="none" w="sm" len="sm"/>
            <a:tailEnd type="none" w="sm" len="sm"/>
          </a:ln>
        </p:spPr>
        <p:txBody>
          <a:bodyPr/>
          <a:lstStyle/>
          <a:p>
            <a:endParaRPr lang="en-PH"/>
          </a:p>
        </p:txBody>
      </p:sp>
      <p:sp>
        <p:nvSpPr>
          <p:cNvPr id="9" name="Freeform 9"/>
          <p:cNvSpPr/>
          <p:nvPr/>
        </p:nvSpPr>
        <p:spPr>
          <a:xfrm>
            <a:off x="1152684" y="4880486"/>
            <a:ext cx="3661749" cy="3470574"/>
          </a:xfrm>
          <a:custGeom>
            <a:avLst/>
            <a:gdLst/>
            <a:ahLst/>
            <a:cxnLst/>
            <a:rect l="l" t="t" r="r" b="b"/>
            <a:pathLst>
              <a:path w="3661749" h="3470574">
                <a:moveTo>
                  <a:pt x="0" y="0"/>
                </a:moveTo>
                <a:lnTo>
                  <a:pt x="3661749" y="0"/>
                </a:lnTo>
                <a:lnTo>
                  <a:pt x="3661749" y="3470573"/>
                </a:lnTo>
                <a:lnTo>
                  <a:pt x="0" y="3470573"/>
                </a:lnTo>
                <a:lnTo>
                  <a:pt x="0" y="0"/>
                </a:lnTo>
                <a:close/>
              </a:path>
            </a:pathLst>
          </a:custGeom>
          <a:blipFill>
            <a:blip r:embed="rId4"/>
            <a:stretch>
              <a:fillRect l="-83433" t="-93537"/>
            </a:stretch>
          </a:blipFill>
        </p:spPr>
        <p:txBody>
          <a:bodyPr/>
          <a:lstStyle/>
          <a:p>
            <a:endParaRPr lang="en-PH"/>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AutoShape 3"/>
          <p:cNvSpPr/>
          <p:nvPr/>
        </p:nvSpPr>
        <p:spPr>
          <a:xfrm flipV="1">
            <a:off x="14032779" y="1014412"/>
            <a:ext cx="6923190" cy="0"/>
          </a:xfrm>
          <a:prstGeom prst="line">
            <a:avLst/>
          </a:prstGeom>
          <a:ln w="28575" cap="flat">
            <a:solidFill>
              <a:srgbClr val="2254C5"/>
            </a:solidFill>
            <a:prstDash val="solid"/>
            <a:headEnd type="none" w="sm" len="sm"/>
            <a:tailEnd type="none" w="sm" len="sm"/>
          </a:ln>
        </p:spPr>
        <p:txBody>
          <a:bodyPr/>
          <a:lstStyle/>
          <a:p>
            <a:endParaRPr lang="en-PH"/>
          </a:p>
        </p:txBody>
      </p:sp>
      <p:sp>
        <p:nvSpPr>
          <p:cNvPr id="4" name="Freeform 4"/>
          <p:cNvSpPr/>
          <p:nvPr/>
        </p:nvSpPr>
        <p:spPr>
          <a:xfrm>
            <a:off x="2983559" y="1859219"/>
            <a:ext cx="11301259" cy="1666936"/>
          </a:xfrm>
          <a:custGeom>
            <a:avLst/>
            <a:gdLst/>
            <a:ahLst/>
            <a:cxnLst/>
            <a:rect l="l" t="t" r="r" b="b"/>
            <a:pathLst>
              <a:path w="11301259" h="1666936">
                <a:moveTo>
                  <a:pt x="0" y="0"/>
                </a:moveTo>
                <a:lnTo>
                  <a:pt x="11301259" y="0"/>
                </a:lnTo>
                <a:lnTo>
                  <a:pt x="11301259" y="1666936"/>
                </a:lnTo>
                <a:lnTo>
                  <a:pt x="0" y="1666936"/>
                </a:lnTo>
                <a:lnTo>
                  <a:pt x="0" y="0"/>
                </a:lnTo>
                <a:close/>
              </a:path>
            </a:pathLst>
          </a:custGeom>
          <a:blipFill>
            <a:blip r:embed="rId3"/>
            <a:stretch>
              <a:fillRect/>
            </a:stretch>
          </a:blipFill>
        </p:spPr>
        <p:txBody>
          <a:bodyPr/>
          <a:lstStyle/>
          <a:p>
            <a:endParaRPr lang="en-PH"/>
          </a:p>
        </p:txBody>
      </p:sp>
      <p:sp>
        <p:nvSpPr>
          <p:cNvPr id="5" name="TextBox 5"/>
          <p:cNvSpPr txBox="1"/>
          <p:nvPr/>
        </p:nvSpPr>
        <p:spPr>
          <a:xfrm>
            <a:off x="466318" y="461797"/>
            <a:ext cx="9175500" cy="1304040"/>
          </a:xfrm>
          <a:prstGeom prst="rect">
            <a:avLst/>
          </a:prstGeom>
        </p:spPr>
        <p:txBody>
          <a:bodyPr lIns="0" tIns="0" rIns="0" bIns="0" rtlCol="0" anchor="t">
            <a:spAutoFit/>
          </a:bodyPr>
          <a:lstStyle/>
          <a:p>
            <a:pPr algn="l">
              <a:lnSpc>
                <a:spcPts val="5298"/>
              </a:lnSpc>
            </a:pPr>
            <a:r>
              <a:rPr lang="en-US" sz="3784" b="1">
                <a:solidFill>
                  <a:srgbClr val="2254C5"/>
                </a:solidFill>
                <a:latin typeface="Montserrat Bold"/>
                <a:ea typeface="Montserrat Bold"/>
                <a:cs typeface="Montserrat Bold"/>
                <a:sym typeface="Montserrat Bold"/>
              </a:rPr>
              <a:t>Logistic Regression: Predictors of Female Life Expectancy</a:t>
            </a:r>
          </a:p>
        </p:txBody>
      </p:sp>
      <p:sp>
        <p:nvSpPr>
          <p:cNvPr id="6" name="TextBox 6"/>
          <p:cNvSpPr txBox="1"/>
          <p:nvPr/>
        </p:nvSpPr>
        <p:spPr>
          <a:xfrm>
            <a:off x="5792500" y="5564505"/>
            <a:ext cx="8015470" cy="1109853"/>
          </a:xfrm>
          <a:prstGeom prst="rect">
            <a:avLst/>
          </a:prstGeom>
        </p:spPr>
        <p:txBody>
          <a:bodyPr lIns="0" tIns="0" rIns="0" bIns="0" rtlCol="0" anchor="t">
            <a:spAutoFit/>
          </a:bodyPr>
          <a:lstStyle/>
          <a:p>
            <a:pPr marL="686562" lvl="1" indent="-343281" algn="l">
              <a:lnSpc>
                <a:spcPts val="4452"/>
              </a:lnSpc>
              <a:buFont typeface="Arial"/>
              <a:buChar char="•"/>
            </a:pPr>
            <a:r>
              <a:rPr lang="en-US" sz="3179" b="1">
                <a:solidFill>
                  <a:srgbClr val="2254C5"/>
                </a:solidFill>
                <a:latin typeface="Montserrat Semi-Bold"/>
                <a:ea typeface="Montserrat Semi-Bold"/>
                <a:cs typeface="Montserrat Semi-Bold"/>
                <a:sym typeface="Montserrat Semi-Bold"/>
              </a:rPr>
              <a:t>Unemployment effect is not statistically significant (p = 0.139)</a:t>
            </a:r>
          </a:p>
        </p:txBody>
      </p:sp>
      <p:sp>
        <p:nvSpPr>
          <p:cNvPr id="7" name="Freeform 7"/>
          <p:cNvSpPr/>
          <p:nvPr/>
        </p:nvSpPr>
        <p:spPr>
          <a:xfrm>
            <a:off x="1440055" y="4931461"/>
            <a:ext cx="3614013" cy="3661749"/>
          </a:xfrm>
          <a:custGeom>
            <a:avLst/>
            <a:gdLst/>
            <a:ahLst/>
            <a:cxnLst/>
            <a:rect l="l" t="t" r="r" b="b"/>
            <a:pathLst>
              <a:path w="3614013" h="3661749">
                <a:moveTo>
                  <a:pt x="0" y="0"/>
                </a:moveTo>
                <a:lnTo>
                  <a:pt x="3614013" y="0"/>
                </a:lnTo>
                <a:lnTo>
                  <a:pt x="3614013" y="3661749"/>
                </a:lnTo>
                <a:lnTo>
                  <a:pt x="0" y="3661749"/>
                </a:lnTo>
                <a:lnTo>
                  <a:pt x="0" y="0"/>
                </a:lnTo>
                <a:close/>
              </a:path>
            </a:pathLst>
          </a:custGeom>
          <a:blipFill>
            <a:blip r:embed="rId4"/>
            <a:stretch>
              <a:fillRect t="-83433" r="-85855"/>
            </a:stretch>
          </a:blipFill>
        </p:spPr>
        <p:txBody>
          <a:bodyPr/>
          <a:lstStyle/>
          <a:p>
            <a:endParaRPr lang="en-PH"/>
          </a:p>
        </p:txBody>
      </p:sp>
      <p:sp>
        <p:nvSpPr>
          <p:cNvPr id="8" name="TextBox 8"/>
          <p:cNvSpPr txBox="1"/>
          <p:nvPr/>
        </p:nvSpPr>
        <p:spPr>
          <a:xfrm>
            <a:off x="5792500" y="4307205"/>
            <a:ext cx="11253138" cy="495301"/>
          </a:xfrm>
          <a:prstGeom prst="rect">
            <a:avLst/>
          </a:prstGeom>
        </p:spPr>
        <p:txBody>
          <a:bodyPr lIns="0" tIns="0" rIns="0" bIns="0" rtlCol="0" anchor="t">
            <a:spAutoFit/>
          </a:bodyPr>
          <a:lstStyle/>
          <a:p>
            <a:pPr algn="l">
              <a:lnSpc>
                <a:spcPts val="4199"/>
              </a:lnSpc>
            </a:pPr>
            <a:r>
              <a:rPr lang="en-US" sz="2999" b="1">
                <a:solidFill>
                  <a:srgbClr val="2254C5"/>
                </a:solidFill>
                <a:latin typeface="Montserrat Bold"/>
                <a:ea typeface="Montserrat Bold"/>
                <a:cs typeface="Montserrat Bold"/>
                <a:sym typeface="Montserrat Bold"/>
              </a:rPr>
              <a:t>Effect of Unemployment on Female Life Expectancy</a:t>
            </a:r>
          </a:p>
        </p:txBody>
      </p:sp>
      <p:sp>
        <p:nvSpPr>
          <p:cNvPr id="9" name="AutoShape 9"/>
          <p:cNvSpPr/>
          <p:nvPr/>
        </p:nvSpPr>
        <p:spPr>
          <a:xfrm flipV="1">
            <a:off x="5778083" y="5143500"/>
            <a:ext cx="10221695" cy="33049"/>
          </a:xfrm>
          <a:prstGeom prst="line">
            <a:avLst/>
          </a:prstGeom>
          <a:ln w="28575" cap="flat">
            <a:solidFill>
              <a:srgbClr val="2254C5"/>
            </a:solidFill>
            <a:prstDash val="solid"/>
            <a:headEnd type="none" w="sm" len="sm"/>
            <a:tailEnd type="none" w="sm" len="sm"/>
          </a:ln>
        </p:spPr>
        <p:txBody>
          <a:bodyPr/>
          <a:lstStyle/>
          <a:p>
            <a:endParaRPr lang="en-PH"/>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AutoShape 3"/>
          <p:cNvSpPr/>
          <p:nvPr/>
        </p:nvSpPr>
        <p:spPr>
          <a:xfrm flipV="1">
            <a:off x="14032779" y="1014412"/>
            <a:ext cx="6923190" cy="0"/>
          </a:xfrm>
          <a:prstGeom prst="line">
            <a:avLst/>
          </a:prstGeom>
          <a:ln w="28575" cap="flat">
            <a:solidFill>
              <a:srgbClr val="2254C5"/>
            </a:solidFill>
            <a:prstDash val="solid"/>
            <a:headEnd type="none" w="sm" len="sm"/>
            <a:tailEnd type="none" w="sm" len="sm"/>
          </a:ln>
        </p:spPr>
        <p:txBody>
          <a:bodyPr/>
          <a:lstStyle/>
          <a:p>
            <a:endParaRPr lang="en-PH"/>
          </a:p>
        </p:txBody>
      </p:sp>
      <p:sp>
        <p:nvSpPr>
          <p:cNvPr id="4" name="TextBox 4"/>
          <p:cNvSpPr txBox="1"/>
          <p:nvPr/>
        </p:nvSpPr>
        <p:spPr>
          <a:xfrm>
            <a:off x="466318" y="461797"/>
            <a:ext cx="9175500" cy="1304040"/>
          </a:xfrm>
          <a:prstGeom prst="rect">
            <a:avLst/>
          </a:prstGeom>
        </p:spPr>
        <p:txBody>
          <a:bodyPr lIns="0" tIns="0" rIns="0" bIns="0" rtlCol="0" anchor="t">
            <a:spAutoFit/>
          </a:bodyPr>
          <a:lstStyle/>
          <a:p>
            <a:pPr algn="l">
              <a:lnSpc>
                <a:spcPts val="5298"/>
              </a:lnSpc>
            </a:pPr>
            <a:r>
              <a:rPr lang="en-US" sz="3784" b="1">
                <a:solidFill>
                  <a:srgbClr val="2254C5"/>
                </a:solidFill>
                <a:latin typeface="Montserrat Bold"/>
                <a:ea typeface="Montserrat Bold"/>
                <a:cs typeface="Montserrat Bold"/>
                <a:sym typeface="Montserrat Bold"/>
              </a:rPr>
              <a:t>Logistic Regression: Predictors of Male Life Expectancy</a:t>
            </a:r>
          </a:p>
        </p:txBody>
      </p:sp>
      <p:sp>
        <p:nvSpPr>
          <p:cNvPr id="5" name="Freeform 5"/>
          <p:cNvSpPr/>
          <p:nvPr/>
        </p:nvSpPr>
        <p:spPr>
          <a:xfrm>
            <a:off x="1935686" y="4951975"/>
            <a:ext cx="3518541" cy="3327596"/>
          </a:xfrm>
          <a:custGeom>
            <a:avLst/>
            <a:gdLst/>
            <a:ahLst/>
            <a:cxnLst/>
            <a:rect l="l" t="t" r="r" b="b"/>
            <a:pathLst>
              <a:path w="3518541" h="3327596">
                <a:moveTo>
                  <a:pt x="0" y="0"/>
                </a:moveTo>
                <a:lnTo>
                  <a:pt x="3518541" y="0"/>
                </a:lnTo>
                <a:lnTo>
                  <a:pt x="3518541" y="3327596"/>
                </a:lnTo>
                <a:lnTo>
                  <a:pt x="0" y="3327596"/>
                </a:lnTo>
                <a:lnTo>
                  <a:pt x="0" y="0"/>
                </a:lnTo>
                <a:close/>
              </a:path>
            </a:pathLst>
          </a:custGeom>
          <a:blipFill>
            <a:blip r:embed="rId3"/>
            <a:stretch>
              <a:fillRect r="-90899" b="-101853"/>
            </a:stretch>
          </a:blipFill>
        </p:spPr>
        <p:txBody>
          <a:bodyPr/>
          <a:lstStyle/>
          <a:p>
            <a:endParaRPr lang="en-PH"/>
          </a:p>
        </p:txBody>
      </p:sp>
      <p:sp>
        <p:nvSpPr>
          <p:cNvPr id="6" name="TextBox 6"/>
          <p:cNvSpPr txBox="1"/>
          <p:nvPr/>
        </p:nvSpPr>
        <p:spPr>
          <a:xfrm>
            <a:off x="6097300" y="4307205"/>
            <a:ext cx="8388972" cy="495301"/>
          </a:xfrm>
          <a:prstGeom prst="rect">
            <a:avLst/>
          </a:prstGeom>
        </p:spPr>
        <p:txBody>
          <a:bodyPr lIns="0" tIns="0" rIns="0" bIns="0" rtlCol="0" anchor="t">
            <a:spAutoFit/>
          </a:bodyPr>
          <a:lstStyle/>
          <a:p>
            <a:pPr algn="l">
              <a:lnSpc>
                <a:spcPts val="4199"/>
              </a:lnSpc>
            </a:pPr>
            <a:r>
              <a:rPr lang="en-US" sz="2999" b="1">
                <a:solidFill>
                  <a:srgbClr val="2254C5"/>
                </a:solidFill>
                <a:latin typeface="Montserrat Bold"/>
                <a:ea typeface="Montserrat Bold"/>
                <a:cs typeface="Montserrat Bold"/>
                <a:sym typeface="Montserrat Bold"/>
              </a:rPr>
              <a:t>Effect of GDP on Male Life Expectancy</a:t>
            </a:r>
          </a:p>
        </p:txBody>
      </p:sp>
      <p:sp>
        <p:nvSpPr>
          <p:cNvPr id="7" name="AutoShape 7"/>
          <p:cNvSpPr/>
          <p:nvPr/>
        </p:nvSpPr>
        <p:spPr>
          <a:xfrm>
            <a:off x="6097295" y="4981610"/>
            <a:ext cx="8843535" cy="0"/>
          </a:xfrm>
          <a:prstGeom prst="line">
            <a:avLst/>
          </a:prstGeom>
          <a:ln w="28575" cap="flat">
            <a:solidFill>
              <a:srgbClr val="2254C5"/>
            </a:solidFill>
            <a:prstDash val="solid"/>
            <a:headEnd type="none" w="sm" len="sm"/>
            <a:tailEnd type="none" w="sm" len="sm"/>
          </a:ln>
        </p:spPr>
        <p:txBody>
          <a:bodyPr/>
          <a:lstStyle/>
          <a:p>
            <a:endParaRPr lang="en-PH"/>
          </a:p>
        </p:txBody>
      </p:sp>
      <p:sp>
        <p:nvSpPr>
          <p:cNvPr id="8" name="TextBox 8"/>
          <p:cNvSpPr txBox="1"/>
          <p:nvPr/>
        </p:nvSpPr>
        <p:spPr>
          <a:xfrm>
            <a:off x="6097295" y="5483917"/>
            <a:ext cx="10207283" cy="2233679"/>
          </a:xfrm>
          <a:prstGeom prst="rect">
            <a:avLst/>
          </a:prstGeom>
        </p:spPr>
        <p:txBody>
          <a:bodyPr lIns="0" tIns="0" rIns="0" bIns="0" rtlCol="0" anchor="t">
            <a:spAutoFit/>
          </a:bodyPr>
          <a:lstStyle/>
          <a:p>
            <a:pPr marL="687615" lvl="1" indent="-343807" algn="l">
              <a:lnSpc>
                <a:spcPts val="4458"/>
              </a:lnSpc>
              <a:buFont typeface="Arial"/>
              <a:buChar char="•"/>
            </a:pPr>
            <a:r>
              <a:rPr lang="en-US" sz="3184">
                <a:solidFill>
                  <a:srgbClr val="2254C5"/>
                </a:solidFill>
                <a:latin typeface="Montserrat"/>
                <a:ea typeface="Montserrat"/>
                <a:cs typeface="Montserrat"/>
                <a:sym typeface="Montserrat"/>
              </a:rPr>
              <a:t>Holding all other variables constant, countries with low GDP have 93% lower odds of high male life expectancy compared to those with high GDP. Strong GDP effect (p =5.79e-15).</a:t>
            </a:r>
          </a:p>
        </p:txBody>
      </p:sp>
      <p:sp>
        <p:nvSpPr>
          <p:cNvPr id="9" name="Freeform 9"/>
          <p:cNvSpPr/>
          <p:nvPr/>
        </p:nvSpPr>
        <p:spPr>
          <a:xfrm>
            <a:off x="3493371" y="1923031"/>
            <a:ext cx="11301259" cy="1836455"/>
          </a:xfrm>
          <a:custGeom>
            <a:avLst/>
            <a:gdLst/>
            <a:ahLst/>
            <a:cxnLst/>
            <a:rect l="l" t="t" r="r" b="b"/>
            <a:pathLst>
              <a:path w="11301259" h="1836455">
                <a:moveTo>
                  <a:pt x="0" y="0"/>
                </a:moveTo>
                <a:lnTo>
                  <a:pt x="11301258" y="0"/>
                </a:lnTo>
                <a:lnTo>
                  <a:pt x="11301258" y="1836455"/>
                </a:lnTo>
                <a:lnTo>
                  <a:pt x="0" y="1836455"/>
                </a:lnTo>
                <a:lnTo>
                  <a:pt x="0" y="0"/>
                </a:lnTo>
                <a:close/>
              </a:path>
            </a:pathLst>
          </a:custGeom>
          <a:blipFill>
            <a:blip r:embed="rId4"/>
            <a:stretch>
              <a:fillRect/>
            </a:stretch>
          </a:blipFill>
        </p:spPr>
        <p:txBody>
          <a:bodyPr/>
          <a:lstStyle/>
          <a:p>
            <a:endParaRPr lang="en-PH"/>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AutoShape 3"/>
          <p:cNvSpPr/>
          <p:nvPr/>
        </p:nvSpPr>
        <p:spPr>
          <a:xfrm flipV="1">
            <a:off x="14032779" y="1014412"/>
            <a:ext cx="6923190" cy="0"/>
          </a:xfrm>
          <a:prstGeom prst="line">
            <a:avLst/>
          </a:prstGeom>
          <a:ln w="28575" cap="flat">
            <a:solidFill>
              <a:srgbClr val="2254C5"/>
            </a:solidFill>
            <a:prstDash val="solid"/>
            <a:headEnd type="none" w="sm" len="sm"/>
            <a:tailEnd type="none" w="sm" len="sm"/>
          </a:ln>
        </p:spPr>
        <p:txBody>
          <a:bodyPr/>
          <a:lstStyle/>
          <a:p>
            <a:endParaRPr lang="en-PH"/>
          </a:p>
        </p:txBody>
      </p:sp>
      <p:sp>
        <p:nvSpPr>
          <p:cNvPr id="4" name="TextBox 4"/>
          <p:cNvSpPr txBox="1"/>
          <p:nvPr/>
        </p:nvSpPr>
        <p:spPr>
          <a:xfrm>
            <a:off x="466318" y="461797"/>
            <a:ext cx="9175500" cy="1304040"/>
          </a:xfrm>
          <a:prstGeom prst="rect">
            <a:avLst/>
          </a:prstGeom>
        </p:spPr>
        <p:txBody>
          <a:bodyPr lIns="0" tIns="0" rIns="0" bIns="0" rtlCol="0" anchor="t">
            <a:spAutoFit/>
          </a:bodyPr>
          <a:lstStyle/>
          <a:p>
            <a:pPr algn="l">
              <a:lnSpc>
                <a:spcPts val="5298"/>
              </a:lnSpc>
            </a:pPr>
            <a:r>
              <a:rPr lang="en-US" sz="3784" b="1">
                <a:solidFill>
                  <a:srgbClr val="2254C5"/>
                </a:solidFill>
                <a:latin typeface="Montserrat Bold"/>
                <a:ea typeface="Montserrat Bold"/>
                <a:cs typeface="Montserrat Bold"/>
                <a:sym typeface="Montserrat Bold"/>
              </a:rPr>
              <a:t>Logistic Regression: Predictors of Male Life Expectancy</a:t>
            </a:r>
          </a:p>
        </p:txBody>
      </p:sp>
      <p:sp>
        <p:nvSpPr>
          <p:cNvPr id="5" name="TextBox 5"/>
          <p:cNvSpPr txBox="1"/>
          <p:nvPr/>
        </p:nvSpPr>
        <p:spPr>
          <a:xfrm>
            <a:off x="5792500" y="4307205"/>
            <a:ext cx="9964263" cy="495301"/>
          </a:xfrm>
          <a:prstGeom prst="rect">
            <a:avLst/>
          </a:prstGeom>
        </p:spPr>
        <p:txBody>
          <a:bodyPr lIns="0" tIns="0" rIns="0" bIns="0" rtlCol="0" anchor="t">
            <a:spAutoFit/>
          </a:bodyPr>
          <a:lstStyle/>
          <a:p>
            <a:pPr algn="l">
              <a:lnSpc>
                <a:spcPts val="4199"/>
              </a:lnSpc>
            </a:pPr>
            <a:r>
              <a:rPr lang="en-US" sz="2999" b="1">
                <a:solidFill>
                  <a:srgbClr val="2254C5"/>
                </a:solidFill>
                <a:latin typeface="Montserrat Bold"/>
                <a:ea typeface="Montserrat Bold"/>
                <a:cs typeface="Montserrat Bold"/>
                <a:sym typeface="Montserrat Bold"/>
              </a:rPr>
              <a:t>Effect of Urbanization on Male Life Expectancy</a:t>
            </a:r>
          </a:p>
        </p:txBody>
      </p:sp>
      <p:sp>
        <p:nvSpPr>
          <p:cNvPr id="6" name="TextBox 6"/>
          <p:cNvSpPr txBox="1"/>
          <p:nvPr/>
        </p:nvSpPr>
        <p:spPr>
          <a:xfrm>
            <a:off x="5792495" y="5483917"/>
            <a:ext cx="10207283" cy="2233679"/>
          </a:xfrm>
          <a:prstGeom prst="rect">
            <a:avLst/>
          </a:prstGeom>
        </p:spPr>
        <p:txBody>
          <a:bodyPr lIns="0" tIns="0" rIns="0" bIns="0" rtlCol="0" anchor="t">
            <a:spAutoFit/>
          </a:bodyPr>
          <a:lstStyle/>
          <a:p>
            <a:pPr marL="687615" lvl="1" indent="-343807" algn="l">
              <a:lnSpc>
                <a:spcPts val="4458"/>
              </a:lnSpc>
              <a:buFont typeface="Arial"/>
              <a:buChar char="•"/>
            </a:pPr>
            <a:r>
              <a:rPr lang="en-US" sz="3184">
                <a:solidFill>
                  <a:srgbClr val="2254C5"/>
                </a:solidFill>
                <a:latin typeface="Montserrat"/>
                <a:ea typeface="Montserrat"/>
                <a:cs typeface="Montserrat"/>
                <a:sym typeface="Montserrat"/>
              </a:rPr>
              <a:t>Countries with low urbanization have 85% lower odds of high male life expectancy than highly urbanized countries, adjusting for other variables. Strong urbanization effect (p &lt; 2e-16).</a:t>
            </a:r>
          </a:p>
        </p:txBody>
      </p:sp>
      <p:sp>
        <p:nvSpPr>
          <p:cNvPr id="7" name="Freeform 7"/>
          <p:cNvSpPr/>
          <p:nvPr/>
        </p:nvSpPr>
        <p:spPr>
          <a:xfrm>
            <a:off x="1028700" y="4981610"/>
            <a:ext cx="3661749" cy="3542409"/>
          </a:xfrm>
          <a:custGeom>
            <a:avLst/>
            <a:gdLst/>
            <a:ahLst/>
            <a:cxnLst/>
            <a:rect l="l" t="t" r="r" b="b"/>
            <a:pathLst>
              <a:path w="3661749" h="3542409">
                <a:moveTo>
                  <a:pt x="0" y="0"/>
                </a:moveTo>
                <a:lnTo>
                  <a:pt x="3661749" y="0"/>
                </a:lnTo>
                <a:lnTo>
                  <a:pt x="3661749" y="3542409"/>
                </a:lnTo>
                <a:lnTo>
                  <a:pt x="0" y="3542409"/>
                </a:lnTo>
                <a:lnTo>
                  <a:pt x="0" y="0"/>
                </a:lnTo>
                <a:close/>
              </a:path>
            </a:pathLst>
          </a:custGeom>
          <a:blipFill>
            <a:blip r:embed="rId3"/>
            <a:stretch>
              <a:fillRect l="-83433" b="-89612"/>
            </a:stretch>
          </a:blipFill>
        </p:spPr>
        <p:txBody>
          <a:bodyPr/>
          <a:lstStyle/>
          <a:p>
            <a:endParaRPr lang="en-PH"/>
          </a:p>
        </p:txBody>
      </p:sp>
      <p:sp>
        <p:nvSpPr>
          <p:cNvPr id="8" name="AutoShape 8"/>
          <p:cNvSpPr/>
          <p:nvPr/>
        </p:nvSpPr>
        <p:spPr>
          <a:xfrm flipV="1">
            <a:off x="5778083" y="5143500"/>
            <a:ext cx="10221695" cy="33049"/>
          </a:xfrm>
          <a:prstGeom prst="line">
            <a:avLst/>
          </a:prstGeom>
          <a:ln w="28575" cap="flat">
            <a:solidFill>
              <a:srgbClr val="2254C5"/>
            </a:solidFill>
            <a:prstDash val="solid"/>
            <a:headEnd type="none" w="sm" len="sm"/>
            <a:tailEnd type="none" w="sm" len="sm"/>
          </a:ln>
        </p:spPr>
        <p:txBody>
          <a:bodyPr/>
          <a:lstStyle/>
          <a:p>
            <a:endParaRPr lang="en-PH"/>
          </a:p>
        </p:txBody>
      </p:sp>
      <p:sp>
        <p:nvSpPr>
          <p:cNvPr id="9" name="Freeform 9"/>
          <p:cNvSpPr/>
          <p:nvPr/>
        </p:nvSpPr>
        <p:spPr>
          <a:xfrm>
            <a:off x="3493371" y="1923031"/>
            <a:ext cx="11301259" cy="1836455"/>
          </a:xfrm>
          <a:custGeom>
            <a:avLst/>
            <a:gdLst/>
            <a:ahLst/>
            <a:cxnLst/>
            <a:rect l="l" t="t" r="r" b="b"/>
            <a:pathLst>
              <a:path w="11301259" h="1836455">
                <a:moveTo>
                  <a:pt x="0" y="0"/>
                </a:moveTo>
                <a:lnTo>
                  <a:pt x="11301258" y="0"/>
                </a:lnTo>
                <a:lnTo>
                  <a:pt x="11301258" y="1836455"/>
                </a:lnTo>
                <a:lnTo>
                  <a:pt x="0" y="1836455"/>
                </a:lnTo>
                <a:lnTo>
                  <a:pt x="0" y="0"/>
                </a:lnTo>
                <a:close/>
              </a:path>
            </a:pathLst>
          </a:custGeom>
          <a:blipFill>
            <a:blip r:embed="rId4"/>
            <a:stretch>
              <a:fillRect/>
            </a:stretch>
          </a:blipFill>
        </p:spPr>
        <p:txBody>
          <a:bodyPr/>
          <a:lstStyle/>
          <a:p>
            <a:endParaRPr lang="en-PH"/>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AutoShape 3"/>
          <p:cNvSpPr/>
          <p:nvPr/>
        </p:nvSpPr>
        <p:spPr>
          <a:xfrm flipV="1">
            <a:off x="14032779" y="1014412"/>
            <a:ext cx="6923190" cy="0"/>
          </a:xfrm>
          <a:prstGeom prst="line">
            <a:avLst/>
          </a:prstGeom>
          <a:ln w="28575" cap="flat">
            <a:solidFill>
              <a:srgbClr val="2254C5"/>
            </a:solidFill>
            <a:prstDash val="solid"/>
            <a:headEnd type="none" w="sm" len="sm"/>
            <a:tailEnd type="none" w="sm" len="sm"/>
          </a:ln>
        </p:spPr>
        <p:txBody>
          <a:bodyPr/>
          <a:lstStyle/>
          <a:p>
            <a:endParaRPr lang="en-PH"/>
          </a:p>
        </p:txBody>
      </p:sp>
      <p:sp>
        <p:nvSpPr>
          <p:cNvPr id="4" name="TextBox 4"/>
          <p:cNvSpPr txBox="1"/>
          <p:nvPr/>
        </p:nvSpPr>
        <p:spPr>
          <a:xfrm>
            <a:off x="466318" y="461797"/>
            <a:ext cx="9175500" cy="1304040"/>
          </a:xfrm>
          <a:prstGeom prst="rect">
            <a:avLst/>
          </a:prstGeom>
        </p:spPr>
        <p:txBody>
          <a:bodyPr lIns="0" tIns="0" rIns="0" bIns="0" rtlCol="0" anchor="t">
            <a:spAutoFit/>
          </a:bodyPr>
          <a:lstStyle/>
          <a:p>
            <a:pPr algn="l">
              <a:lnSpc>
                <a:spcPts val="5298"/>
              </a:lnSpc>
            </a:pPr>
            <a:r>
              <a:rPr lang="en-US" sz="3784" b="1">
                <a:solidFill>
                  <a:srgbClr val="2254C5"/>
                </a:solidFill>
                <a:latin typeface="Montserrat Bold"/>
                <a:ea typeface="Montserrat Bold"/>
                <a:cs typeface="Montserrat Bold"/>
                <a:sym typeface="Montserrat Bold"/>
              </a:rPr>
              <a:t>Logistic Regression: Predictors of Male Life Expectancy</a:t>
            </a:r>
          </a:p>
        </p:txBody>
      </p:sp>
      <p:sp>
        <p:nvSpPr>
          <p:cNvPr id="5" name="TextBox 5"/>
          <p:cNvSpPr txBox="1"/>
          <p:nvPr/>
        </p:nvSpPr>
        <p:spPr>
          <a:xfrm>
            <a:off x="5792500" y="4307205"/>
            <a:ext cx="9964263" cy="495301"/>
          </a:xfrm>
          <a:prstGeom prst="rect">
            <a:avLst/>
          </a:prstGeom>
        </p:spPr>
        <p:txBody>
          <a:bodyPr lIns="0" tIns="0" rIns="0" bIns="0" rtlCol="0" anchor="t">
            <a:spAutoFit/>
          </a:bodyPr>
          <a:lstStyle/>
          <a:p>
            <a:pPr algn="l">
              <a:lnSpc>
                <a:spcPts val="4199"/>
              </a:lnSpc>
            </a:pPr>
            <a:r>
              <a:rPr lang="en-US" sz="2999" b="1">
                <a:solidFill>
                  <a:srgbClr val="2254C5"/>
                </a:solidFill>
                <a:latin typeface="Montserrat Bold"/>
                <a:ea typeface="Montserrat Bold"/>
                <a:cs typeface="Montserrat Bold"/>
                <a:sym typeface="Montserrat Bold"/>
              </a:rPr>
              <a:t>Effect of Urbanization on Male Life Expectancy</a:t>
            </a:r>
          </a:p>
        </p:txBody>
      </p:sp>
      <p:sp>
        <p:nvSpPr>
          <p:cNvPr id="6" name="TextBox 6"/>
          <p:cNvSpPr txBox="1"/>
          <p:nvPr/>
        </p:nvSpPr>
        <p:spPr>
          <a:xfrm>
            <a:off x="5792495" y="5483917"/>
            <a:ext cx="10207283" cy="2233679"/>
          </a:xfrm>
          <a:prstGeom prst="rect">
            <a:avLst/>
          </a:prstGeom>
        </p:spPr>
        <p:txBody>
          <a:bodyPr lIns="0" tIns="0" rIns="0" bIns="0" rtlCol="0" anchor="t">
            <a:spAutoFit/>
          </a:bodyPr>
          <a:lstStyle/>
          <a:p>
            <a:pPr marL="687615" lvl="1" indent="-343807" algn="l">
              <a:lnSpc>
                <a:spcPts val="4458"/>
              </a:lnSpc>
              <a:buFont typeface="Arial"/>
              <a:buChar char="•"/>
            </a:pPr>
            <a:r>
              <a:rPr lang="en-US" sz="3184">
                <a:solidFill>
                  <a:srgbClr val="2254C5"/>
                </a:solidFill>
                <a:latin typeface="Montserrat"/>
                <a:ea typeface="Montserrat"/>
                <a:cs typeface="Montserrat"/>
                <a:sym typeface="Montserrat"/>
              </a:rPr>
              <a:t>Countries with poor access to safe water have 91% lower odds of high male life expectancy than countries with good access. Very strong effect (p &lt; 2e-16).</a:t>
            </a:r>
          </a:p>
        </p:txBody>
      </p:sp>
      <p:sp>
        <p:nvSpPr>
          <p:cNvPr id="7" name="AutoShape 7"/>
          <p:cNvSpPr/>
          <p:nvPr/>
        </p:nvSpPr>
        <p:spPr>
          <a:xfrm flipV="1">
            <a:off x="5778083" y="5143500"/>
            <a:ext cx="10221695" cy="33049"/>
          </a:xfrm>
          <a:prstGeom prst="line">
            <a:avLst/>
          </a:prstGeom>
          <a:ln w="28575" cap="flat">
            <a:solidFill>
              <a:srgbClr val="2254C5"/>
            </a:solidFill>
            <a:prstDash val="solid"/>
            <a:headEnd type="none" w="sm" len="sm"/>
            <a:tailEnd type="none" w="sm" len="sm"/>
          </a:ln>
        </p:spPr>
        <p:txBody>
          <a:bodyPr/>
          <a:lstStyle/>
          <a:p>
            <a:endParaRPr lang="en-PH"/>
          </a:p>
        </p:txBody>
      </p:sp>
      <p:sp>
        <p:nvSpPr>
          <p:cNvPr id="8" name="Freeform 8"/>
          <p:cNvSpPr/>
          <p:nvPr/>
        </p:nvSpPr>
        <p:spPr>
          <a:xfrm>
            <a:off x="1152684" y="4880486"/>
            <a:ext cx="3661749" cy="3470574"/>
          </a:xfrm>
          <a:custGeom>
            <a:avLst/>
            <a:gdLst/>
            <a:ahLst/>
            <a:cxnLst/>
            <a:rect l="l" t="t" r="r" b="b"/>
            <a:pathLst>
              <a:path w="3661749" h="3470574">
                <a:moveTo>
                  <a:pt x="0" y="0"/>
                </a:moveTo>
                <a:lnTo>
                  <a:pt x="3661749" y="0"/>
                </a:lnTo>
                <a:lnTo>
                  <a:pt x="3661749" y="3470573"/>
                </a:lnTo>
                <a:lnTo>
                  <a:pt x="0" y="3470573"/>
                </a:lnTo>
                <a:lnTo>
                  <a:pt x="0" y="0"/>
                </a:lnTo>
                <a:close/>
              </a:path>
            </a:pathLst>
          </a:custGeom>
          <a:blipFill>
            <a:blip r:embed="rId3"/>
            <a:stretch>
              <a:fillRect l="-83433" t="-93537"/>
            </a:stretch>
          </a:blipFill>
        </p:spPr>
        <p:txBody>
          <a:bodyPr/>
          <a:lstStyle/>
          <a:p>
            <a:endParaRPr lang="en-PH"/>
          </a:p>
        </p:txBody>
      </p:sp>
      <p:sp>
        <p:nvSpPr>
          <p:cNvPr id="9" name="Freeform 9"/>
          <p:cNvSpPr/>
          <p:nvPr/>
        </p:nvSpPr>
        <p:spPr>
          <a:xfrm>
            <a:off x="3493371" y="1923031"/>
            <a:ext cx="11301259" cy="1836455"/>
          </a:xfrm>
          <a:custGeom>
            <a:avLst/>
            <a:gdLst/>
            <a:ahLst/>
            <a:cxnLst/>
            <a:rect l="l" t="t" r="r" b="b"/>
            <a:pathLst>
              <a:path w="11301259" h="1836455">
                <a:moveTo>
                  <a:pt x="0" y="0"/>
                </a:moveTo>
                <a:lnTo>
                  <a:pt x="11301258" y="0"/>
                </a:lnTo>
                <a:lnTo>
                  <a:pt x="11301258" y="1836455"/>
                </a:lnTo>
                <a:lnTo>
                  <a:pt x="0" y="1836455"/>
                </a:lnTo>
                <a:lnTo>
                  <a:pt x="0" y="0"/>
                </a:lnTo>
                <a:close/>
              </a:path>
            </a:pathLst>
          </a:custGeom>
          <a:blipFill>
            <a:blip r:embed="rId4"/>
            <a:stretch>
              <a:fillRect/>
            </a:stretch>
          </a:blipFill>
        </p:spPr>
        <p:txBody>
          <a:bodyPr/>
          <a:lstStyle/>
          <a:p>
            <a:endParaRPr lang="en-PH"/>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AutoShape 3"/>
          <p:cNvSpPr/>
          <p:nvPr/>
        </p:nvSpPr>
        <p:spPr>
          <a:xfrm flipV="1">
            <a:off x="14032779" y="1014412"/>
            <a:ext cx="6923190" cy="0"/>
          </a:xfrm>
          <a:prstGeom prst="line">
            <a:avLst/>
          </a:prstGeom>
          <a:ln w="28575" cap="flat">
            <a:solidFill>
              <a:srgbClr val="2254C5"/>
            </a:solidFill>
            <a:prstDash val="solid"/>
            <a:headEnd type="none" w="sm" len="sm"/>
            <a:tailEnd type="none" w="sm" len="sm"/>
          </a:ln>
        </p:spPr>
        <p:txBody>
          <a:bodyPr/>
          <a:lstStyle/>
          <a:p>
            <a:endParaRPr lang="en-PH"/>
          </a:p>
        </p:txBody>
      </p:sp>
      <p:sp>
        <p:nvSpPr>
          <p:cNvPr id="4" name="TextBox 4"/>
          <p:cNvSpPr txBox="1"/>
          <p:nvPr/>
        </p:nvSpPr>
        <p:spPr>
          <a:xfrm>
            <a:off x="466318" y="461797"/>
            <a:ext cx="9175500" cy="1304040"/>
          </a:xfrm>
          <a:prstGeom prst="rect">
            <a:avLst/>
          </a:prstGeom>
        </p:spPr>
        <p:txBody>
          <a:bodyPr lIns="0" tIns="0" rIns="0" bIns="0" rtlCol="0" anchor="t">
            <a:spAutoFit/>
          </a:bodyPr>
          <a:lstStyle/>
          <a:p>
            <a:pPr algn="l">
              <a:lnSpc>
                <a:spcPts val="5298"/>
              </a:lnSpc>
            </a:pPr>
            <a:r>
              <a:rPr lang="en-US" sz="3784" b="1">
                <a:solidFill>
                  <a:srgbClr val="2254C5"/>
                </a:solidFill>
                <a:latin typeface="Montserrat Bold"/>
                <a:ea typeface="Montserrat Bold"/>
                <a:cs typeface="Montserrat Bold"/>
                <a:sym typeface="Montserrat Bold"/>
              </a:rPr>
              <a:t>Logistic Regression: Predictors of Male Life Expectancy</a:t>
            </a:r>
          </a:p>
        </p:txBody>
      </p:sp>
      <p:sp>
        <p:nvSpPr>
          <p:cNvPr id="5" name="TextBox 5"/>
          <p:cNvSpPr txBox="1"/>
          <p:nvPr/>
        </p:nvSpPr>
        <p:spPr>
          <a:xfrm>
            <a:off x="5792500" y="5564505"/>
            <a:ext cx="10207278" cy="2795778"/>
          </a:xfrm>
          <a:prstGeom prst="rect">
            <a:avLst/>
          </a:prstGeom>
        </p:spPr>
        <p:txBody>
          <a:bodyPr lIns="0" tIns="0" rIns="0" bIns="0" rtlCol="0" anchor="t">
            <a:spAutoFit/>
          </a:bodyPr>
          <a:lstStyle/>
          <a:p>
            <a:pPr marL="686562" lvl="1" indent="-343281" algn="l">
              <a:lnSpc>
                <a:spcPts val="4452"/>
              </a:lnSpc>
              <a:buFont typeface="Arial"/>
              <a:buChar char="•"/>
            </a:pPr>
            <a:r>
              <a:rPr lang="en-US" sz="3179" b="1">
                <a:solidFill>
                  <a:srgbClr val="2254C5"/>
                </a:solidFill>
                <a:latin typeface="Montserrat Semi-Bold"/>
                <a:ea typeface="Montserrat Semi-Bold"/>
                <a:cs typeface="Montserrat Semi-Bold"/>
                <a:sym typeface="Montserrat Semi-Bold"/>
              </a:rPr>
              <a:t>Countries with low unemployment have more than twice the odds (OR ≈ 2.16) of high male life expectancy compared to those with high unemployment. This time, the effect is statistically significant (p = 3.00e-06)</a:t>
            </a:r>
          </a:p>
        </p:txBody>
      </p:sp>
      <p:sp>
        <p:nvSpPr>
          <p:cNvPr id="6" name="Freeform 6"/>
          <p:cNvSpPr/>
          <p:nvPr/>
        </p:nvSpPr>
        <p:spPr>
          <a:xfrm>
            <a:off x="1440055" y="4931461"/>
            <a:ext cx="3614013" cy="3661749"/>
          </a:xfrm>
          <a:custGeom>
            <a:avLst/>
            <a:gdLst/>
            <a:ahLst/>
            <a:cxnLst/>
            <a:rect l="l" t="t" r="r" b="b"/>
            <a:pathLst>
              <a:path w="3614013" h="3661749">
                <a:moveTo>
                  <a:pt x="0" y="0"/>
                </a:moveTo>
                <a:lnTo>
                  <a:pt x="3614013" y="0"/>
                </a:lnTo>
                <a:lnTo>
                  <a:pt x="3614013" y="3661749"/>
                </a:lnTo>
                <a:lnTo>
                  <a:pt x="0" y="3661749"/>
                </a:lnTo>
                <a:lnTo>
                  <a:pt x="0" y="0"/>
                </a:lnTo>
                <a:close/>
              </a:path>
            </a:pathLst>
          </a:custGeom>
          <a:blipFill>
            <a:blip r:embed="rId3"/>
            <a:stretch>
              <a:fillRect t="-83433" r="-85855"/>
            </a:stretch>
          </a:blipFill>
        </p:spPr>
        <p:txBody>
          <a:bodyPr/>
          <a:lstStyle/>
          <a:p>
            <a:endParaRPr lang="en-PH"/>
          </a:p>
        </p:txBody>
      </p:sp>
      <p:sp>
        <p:nvSpPr>
          <p:cNvPr id="7" name="TextBox 7"/>
          <p:cNvSpPr txBox="1"/>
          <p:nvPr/>
        </p:nvSpPr>
        <p:spPr>
          <a:xfrm>
            <a:off x="5792500" y="4307205"/>
            <a:ext cx="11253138" cy="495301"/>
          </a:xfrm>
          <a:prstGeom prst="rect">
            <a:avLst/>
          </a:prstGeom>
        </p:spPr>
        <p:txBody>
          <a:bodyPr lIns="0" tIns="0" rIns="0" bIns="0" rtlCol="0" anchor="t">
            <a:spAutoFit/>
          </a:bodyPr>
          <a:lstStyle/>
          <a:p>
            <a:pPr algn="l">
              <a:lnSpc>
                <a:spcPts val="4199"/>
              </a:lnSpc>
            </a:pPr>
            <a:r>
              <a:rPr lang="en-US" sz="2999" b="1">
                <a:solidFill>
                  <a:srgbClr val="2254C5"/>
                </a:solidFill>
                <a:latin typeface="Montserrat Bold"/>
                <a:ea typeface="Montserrat Bold"/>
                <a:cs typeface="Montserrat Bold"/>
                <a:sym typeface="Montserrat Bold"/>
              </a:rPr>
              <a:t>Effect of Unemployment on Male Life Expectancy</a:t>
            </a:r>
          </a:p>
        </p:txBody>
      </p:sp>
      <p:sp>
        <p:nvSpPr>
          <p:cNvPr id="8" name="AutoShape 8"/>
          <p:cNvSpPr/>
          <p:nvPr/>
        </p:nvSpPr>
        <p:spPr>
          <a:xfrm flipV="1">
            <a:off x="5778083" y="5143500"/>
            <a:ext cx="10221695" cy="33049"/>
          </a:xfrm>
          <a:prstGeom prst="line">
            <a:avLst/>
          </a:prstGeom>
          <a:ln w="28575" cap="flat">
            <a:solidFill>
              <a:srgbClr val="2254C5"/>
            </a:solidFill>
            <a:prstDash val="solid"/>
            <a:headEnd type="none" w="sm" len="sm"/>
            <a:tailEnd type="none" w="sm" len="sm"/>
          </a:ln>
        </p:spPr>
        <p:txBody>
          <a:bodyPr/>
          <a:lstStyle/>
          <a:p>
            <a:endParaRPr lang="en-PH"/>
          </a:p>
        </p:txBody>
      </p:sp>
      <p:sp>
        <p:nvSpPr>
          <p:cNvPr id="9" name="Freeform 9"/>
          <p:cNvSpPr/>
          <p:nvPr/>
        </p:nvSpPr>
        <p:spPr>
          <a:xfrm>
            <a:off x="3493371" y="1923031"/>
            <a:ext cx="11301259" cy="1836455"/>
          </a:xfrm>
          <a:custGeom>
            <a:avLst/>
            <a:gdLst/>
            <a:ahLst/>
            <a:cxnLst/>
            <a:rect l="l" t="t" r="r" b="b"/>
            <a:pathLst>
              <a:path w="11301259" h="1836455">
                <a:moveTo>
                  <a:pt x="0" y="0"/>
                </a:moveTo>
                <a:lnTo>
                  <a:pt x="11301258" y="0"/>
                </a:lnTo>
                <a:lnTo>
                  <a:pt x="11301258" y="1836455"/>
                </a:lnTo>
                <a:lnTo>
                  <a:pt x="0" y="1836455"/>
                </a:lnTo>
                <a:lnTo>
                  <a:pt x="0" y="0"/>
                </a:lnTo>
                <a:close/>
              </a:path>
            </a:pathLst>
          </a:custGeom>
          <a:blipFill>
            <a:blip r:embed="rId4"/>
            <a:stretch>
              <a:fillRect/>
            </a:stretch>
          </a:blipFill>
        </p:spPr>
        <p:txBody>
          <a:bodyPr/>
          <a:lstStyle/>
          <a:p>
            <a:endParaRPr lang="en-PH"/>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254C5"/>
        </a:solidFill>
        <a:effectLst/>
      </p:bgPr>
    </p:bg>
    <p:spTree>
      <p:nvGrpSpPr>
        <p:cNvPr id="1" name=""/>
        <p:cNvGrpSpPr/>
        <p:nvPr/>
      </p:nvGrpSpPr>
      <p:grpSpPr>
        <a:xfrm>
          <a:off x="0" y="0"/>
          <a:ext cx="0" cy="0"/>
          <a:chOff x="0" y="0"/>
          <a:chExt cx="0" cy="0"/>
        </a:xfrm>
      </p:grpSpPr>
      <p:sp>
        <p:nvSpPr>
          <p:cNvPr id="2" name="TextBox 2"/>
          <p:cNvSpPr txBox="1"/>
          <p:nvPr/>
        </p:nvSpPr>
        <p:spPr>
          <a:xfrm>
            <a:off x="1345688" y="1509237"/>
            <a:ext cx="15225257" cy="7553575"/>
          </a:xfrm>
          <a:prstGeom prst="rect">
            <a:avLst/>
          </a:prstGeom>
        </p:spPr>
        <p:txBody>
          <a:bodyPr lIns="0" tIns="0" rIns="0" bIns="0" rtlCol="0" anchor="t">
            <a:spAutoFit/>
          </a:bodyPr>
          <a:lstStyle/>
          <a:p>
            <a:pPr algn="l">
              <a:lnSpc>
                <a:spcPts val="12012"/>
              </a:lnSpc>
            </a:pPr>
            <a:r>
              <a:rPr lang="en-US" sz="8580" b="1">
                <a:solidFill>
                  <a:srgbClr val="FFFFFF"/>
                </a:solidFill>
                <a:latin typeface="Montserrat Bold"/>
                <a:ea typeface="Montserrat Bold"/>
                <a:cs typeface="Montserrat Bold"/>
                <a:sym typeface="Montserrat Bold"/>
              </a:rPr>
              <a:t>Objective 3: </a:t>
            </a:r>
          </a:p>
          <a:p>
            <a:pPr algn="l">
              <a:lnSpc>
                <a:spcPts val="12012"/>
              </a:lnSpc>
            </a:pPr>
            <a:endParaRPr lang="en-US" sz="8580" b="1">
              <a:solidFill>
                <a:srgbClr val="FFFFFF"/>
              </a:solidFill>
              <a:latin typeface="Montserrat Bold"/>
              <a:ea typeface="Montserrat Bold"/>
              <a:cs typeface="Montserrat Bold"/>
              <a:sym typeface="Montserrat Bold"/>
            </a:endParaRPr>
          </a:p>
          <a:p>
            <a:pPr algn="l">
              <a:lnSpc>
                <a:spcPts val="8959"/>
              </a:lnSpc>
            </a:pPr>
            <a:r>
              <a:rPr lang="en-US" sz="6399">
                <a:solidFill>
                  <a:srgbClr val="FFFFFF"/>
                </a:solidFill>
                <a:latin typeface="Montserrat"/>
                <a:ea typeface="Montserrat"/>
                <a:cs typeface="Montserrat"/>
                <a:sym typeface="Montserrat"/>
              </a:rPr>
              <a:t>How do socioeconomic and environmental factors impact infant mortality across countries over a 10-year period?</a:t>
            </a:r>
          </a:p>
        </p:txBody>
      </p:sp>
      <p:sp>
        <p:nvSpPr>
          <p:cNvPr id="3" name="AutoShape 3"/>
          <p:cNvSpPr/>
          <p:nvPr/>
        </p:nvSpPr>
        <p:spPr>
          <a:xfrm>
            <a:off x="-970252" y="9719678"/>
            <a:ext cx="20335605" cy="0"/>
          </a:xfrm>
          <a:prstGeom prst="line">
            <a:avLst/>
          </a:prstGeom>
          <a:ln w="28575" cap="flat">
            <a:solidFill>
              <a:srgbClr val="FFFFFF"/>
            </a:solidFill>
            <a:prstDash val="solid"/>
            <a:headEnd type="none" w="sm" len="sm"/>
            <a:tailEnd type="none" w="sm" len="sm"/>
          </a:ln>
        </p:spPr>
        <p:txBody>
          <a:bodyPr/>
          <a:lstStyle/>
          <a:p>
            <a:endParaRPr lang="en-PH"/>
          </a:p>
        </p:txBody>
      </p:sp>
      <p:sp>
        <p:nvSpPr>
          <p:cNvPr id="4" name="AutoShape 4"/>
          <p:cNvSpPr/>
          <p:nvPr/>
        </p:nvSpPr>
        <p:spPr>
          <a:xfrm>
            <a:off x="-970252" y="532935"/>
            <a:ext cx="20335605" cy="0"/>
          </a:xfrm>
          <a:prstGeom prst="line">
            <a:avLst/>
          </a:prstGeom>
          <a:ln w="28575" cap="flat">
            <a:solidFill>
              <a:srgbClr val="FFFFFF"/>
            </a:solidFill>
            <a:prstDash val="solid"/>
            <a:headEnd type="none" w="sm" len="sm"/>
            <a:tailEnd type="none" w="sm" len="sm"/>
          </a:ln>
        </p:spPr>
        <p:txBody>
          <a:bodyPr/>
          <a:lstStyle/>
          <a:p>
            <a:endParaRPr lang="en-PH"/>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AutoShape 3"/>
          <p:cNvSpPr/>
          <p:nvPr/>
        </p:nvSpPr>
        <p:spPr>
          <a:xfrm flipV="1">
            <a:off x="16394680" y="793106"/>
            <a:ext cx="2378572" cy="0"/>
          </a:xfrm>
          <a:prstGeom prst="line">
            <a:avLst/>
          </a:prstGeom>
          <a:ln w="28575" cap="flat">
            <a:solidFill>
              <a:srgbClr val="2254C5"/>
            </a:solidFill>
            <a:prstDash val="solid"/>
            <a:headEnd type="none" w="sm" len="sm"/>
            <a:tailEnd type="none" w="sm" len="sm"/>
          </a:ln>
        </p:spPr>
        <p:txBody>
          <a:bodyPr/>
          <a:lstStyle/>
          <a:p>
            <a:endParaRPr lang="en-PH"/>
          </a:p>
        </p:txBody>
      </p:sp>
      <p:sp>
        <p:nvSpPr>
          <p:cNvPr id="4" name="Freeform 4"/>
          <p:cNvSpPr/>
          <p:nvPr/>
        </p:nvSpPr>
        <p:spPr>
          <a:xfrm>
            <a:off x="70278" y="2699878"/>
            <a:ext cx="9073722" cy="5572640"/>
          </a:xfrm>
          <a:custGeom>
            <a:avLst/>
            <a:gdLst/>
            <a:ahLst/>
            <a:cxnLst/>
            <a:rect l="l" t="t" r="r" b="b"/>
            <a:pathLst>
              <a:path w="9073722" h="5572640">
                <a:moveTo>
                  <a:pt x="0" y="0"/>
                </a:moveTo>
                <a:lnTo>
                  <a:pt x="9073722" y="0"/>
                </a:lnTo>
                <a:lnTo>
                  <a:pt x="9073722" y="5572640"/>
                </a:lnTo>
                <a:lnTo>
                  <a:pt x="0" y="5572640"/>
                </a:lnTo>
                <a:lnTo>
                  <a:pt x="0" y="0"/>
                </a:lnTo>
                <a:close/>
              </a:path>
            </a:pathLst>
          </a:custGeom>
          <a:blipFill>
            <a:blip r:embed="rId2"/>
            <a:stretch>
              <a:fillRect l="-711" t="-2192" r="-1342"/>
            </a:stretch>
          </a:blipFill>
        </p:spPr>
        <p:txBody>
          <a:bodyPr/>
          <a:lstStyle/>
          <a:p>
            <a:endParaRPr lang="en-PH"/>
          </a:p>
        </p:txBody>
      </p:sp>
      <p:sp>
        <p:nvSpPr>
          <p:cNvPr id="5" name="Freeform 5"/>
          <p:cNvSpPr/>
          <p:nvPr/>
        </p:nvSpPr>
        <p:spPr>
          <a:xfrm>
            <a:off x="8847269" y="2699878"/>
            <a:ext cx="9119972" cy="5419245"/>
          </a:xfrm>
          <a:custGeom>
            <a:avLst/>
            <a:gdLst/>
            <a:ahLst/>
            <a:cxnLst/>
            <a:rect l="l" t="t" r="r" b="b"/>
            <a:pathLst>
              <a:path w="9119972" h="5419245">
                <a:moveTo>
                  <a:pt x="0" y="0"/>
                </a:moveTo>
                <a:lnTo>
                  <a:pt x="9119972" y="0"/>
                </a:lnTo>
                <a:lnTo>
                  <a:pt x="9119972" y="5419245"/>
                </a:lnTo>
                <a:lnTo>
                  <a:pt x="0" y="5419245"/>
                </a:lnTo>
                <a:lnTo>
                  <a:pt x="0" y="0"/>
                </a:lnTo>
                <a:close/>
              </a:path>
            </a:pathLst>
          </a:custGeom>
          <a:blipFill>
            <a:blip r:embed="rId3"/>
            <a:stretch>
              <a:fillRect t="-2383" b="-2960"/>
            </a:stretch>
          </a:blipFill>
        </p:spPr>
        <p:txBody>
          <a:bodyPr/>
          <a:lstStyle/>
          <a:p>
            <a:endParaRPr lang="en-PH"/>
          </a:p>
        </p:txBody>
      </p:sp>
      <p:sp>
        <p:nvSpPr>
          <p:cNvPr id="6" name="TextBox 6"/>
          <p:cNvSpPr txBox="1"/>
          <p:nvPr/>
        </p:nvSpPr>
        <p:spPr>
          <a:xfrm>
            <a:off x="305925" y="302251"/>
            <a:ext cx="15258634" cy="1251586"/>
          </a:xfrm>
          <a:prstGeom prst="rect">
            <a:avLst/>
          </a:prstGeom>
        </p:spPr>
        <p:txBody>
          <a:bodyPr lIns="0" tIns="0" rIns="0" bIns="0" rtlCol="0" anchor="t">
            <a:spAutoFit/>
          </a:bodyPr>
          <a:lstStyle/>
          <a:p>
            <a:pPr algn="l">
              <a:lnSpc>
                <a:spcPts val="5039"/>
              </a:lnSpc>
            </a:pPr>
            <a:r>
              <a:rPr lang="en-US" sz="3599" b="1">
                <a:solidFill>
                  <a:srgbClr val="2254C5"/>
                </a:solidFill>
                <a:latin typeface="Montserrat Bold"/>
                <a:ea typeface="Montserrat Bold"/>
                <a:cs typeface="Montserrat Bold"/>
                <a:sym typeface="Montserrat Bold"/>
              </a:rPr>
              <a:t>Objective 3: How do socioeconomic and environmental factors impact infant mortality across countries over a 10-year period?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850061" y="793106"/>
            <a:ext cx="6437939"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Freeform 3"/>
          <p:cNvSpPr/>
          <p:nvPr/>
        </p:nvSpPr>
        <p:spPr>
          <a:xfrm>
            <a:off x="-11891041" y="0"/>
            <a:ext cx="16967643" cy="10287000"/>
          </a:xfrm>
          <a:custGeom>
            <a:avLst/>
            <a:gdLst/>
            <a:ahLst/>
            <a:cxnLst/>
            <a:rect l="l" t="t" r="r" b="b"/>
            <a:pathLst>
              <a:path w="16967643" h="10287000">
                <a:moveTo>
                  <a:pt x="0" y="0"/>
                </a:moveTo>
                <a:lnTo>
                  <a:pt x="16967643" y="0"/>
                </a:lnTo>
                <a:lnTo>
                  <a:pt x="16967643" y="10287000"/>
                </a:lnTo>
                <a:lnTo>
                  <a:pt x="0" y="10287000"/>
                </a:lnTo>
                <a:lnTo>
                  <a:pt x="0" y="0"/>
                </a:lnTo>
                <a:close/>
              </a:path>
            </a:pathLst>
          </a:custGeom>
          <a:blipFill>
            <a:blip r:embed="rId2"/>
            <a:stretch>
              <a:fillRect t="-5339" b="-4553"/>
            </a:stretch>
          </a:blipFill>
        </p:spPr>
        <p:txBody>
          <a:bodyPr/>
          <a:lstStyle/>
          <a:p>
            <a:endParaRPr lang="en-PH"/>
          </a:p>
        </p:txBody>
      </p:sp>
      <p:sp>
        <p:nvSpPr>
          <p:cNvPr id="4" name="Freeform 4"/>
          <p:cNvSpPr/>
          <p:nvPr/>
        </p:nvSpPr>
        <p:spPr>
          <a:xfrm>
            <a:off x="-7971279" y="0"/>
            <a:ext cx="13047881" cy="10287000"/>
          </a:xfrm>
          <a:custGeom>
            <a:avLst/>
            <a:gdLst/>
            <a:ahLst/>
            <a:cxnLst/>
            <a:rect l="l" t="t" r="r" b="b"/>
            <a:pathLst>
              <a:path w="13047881" h="10287000">
                <a:moveTo>
                  <a:pt x="0" y="0"/>
                </a:moveTo>
                <a:lnTo>
                  <a:pt x="13047881" y="0"/>
                </a:lnTo>
                <a:lnTo>
                  <a:pt x="13047881" y="10287000"/>
                </a:lnTo>
                <a:lnTo>
                  <a:pt x="0" y="10287000"/>
                </a:lnTo>
                <a:lnTo>
                  <a:pt x="0" y="0"/>
                </a:lnTo>
                <a:close/>
              </a:path>
            </a:pathLst>
          </a:custGeom>
          <a:blipFill>
            <a:blip r:embed="rId3"/>
            <a:stretch>
              <a:fillRect r="-18334"/>
            </a:stretch>
          </a:blipFill>
        </p:spPr>
        <p:txBody>
          <a:bodyPr/>
          <a:lstStyle/>
          <a:p>
            <a:endParaRPr lang="en-PH"/>
          </a:p>
        </p:txBody>
      </p:sp>
      <p:sp>
        <p:nvSpPr>
          <p:cNvPr id="5" name="TextBox 5"/>
          <p:cNvSpPr txBox="1"/>
          <p:nvPr/>
        </p:nvSpPr>
        <p:spPr>
          <a:xfrm>
            <a:off x="5745800" y="1047750"/>
            <a:ext cx="11762089" cy="1659636"/>
          </a:xfrm>
          <a:prstGeom prst="rect">
            <a:avLst/>
          </a:prstGeom>
        </p:spPr>
        <p:txBody>
          <a:bodyPr lIns="0" tIns="0" rIns="0" bIns="0" rtlCol="0" anchor="t">
            <a:spAutoFit/>
          </a:bodyPr>
          <a:lstStyle/>
          <a:p>
            <a:pPr algn="l">
              <a:lnSpc>
                <a:spcPts val="6552"/>
              </a:lnSpc>
            </a:pPr>
            <a:r>
              <a:rPr lang="en-US" sz="5600" b="1">
                <a:solidFill>
                  <a:srgbClr val="2254C5"/>
                </a:solidFill>
                <a:latin typeface="Montserrat Bold"/>
                <a:ea typeface="Montserrat Bold"/>
                <a:cs typeface="Montserrat Bold"/>
                <a:sym typeface="Montserrat Bold"/>
              </a:rPr>
              <a:t>29 variables covering key global metrics</a:t>
            </a:r>
          </a:p>
        </p:txBody>
      </p:sp>
      <p:sp>
        <p:nvSpPr>
          <p:cNvPr id="6" name="TextBox 6"/>
          <p:cNvSpPr txBox="1"/>
          <p:nvPr/>
        </p:nvSpPr>
        <p:spPr>
          <a:xfrm>
            <a:off x="6606351" y="3013340"/>
            <a:ext cx="10042050" cy="3026423"/>
          </a:xfrm>
          <a:prstGeom prst="rect">
            <a:avLst/>
          </a:prstGeom>
        </p:spPr>
        <p:txBody>
          <a:bodyPr lIns="0" tIns="0" rIns="0" bIns="0" rtlCol="0" anchor="t">
            <a:spAutoFit/>
          </a:bodyPr>
          <a:lstStyle/>
          <a:p>
            <a:pPr marL="750147" lvl="1" indent="-375073" algn="l">
              <a:lnSpc>
                <a:spcPts val="4864"/>
              </a:lnSpc>
              <a:buAutoNum type="arabicPeriod"/>
            </a:pPr>
            <a:r>
              <a:rPr lang="en-US" sz="3474" b="1">
                <a:solidFill>
                  <a:srgbClr val="2254C5"/>
                </a:solidFill>
                <a:latin typeface="Montserrat Bold"/>
                <a:ea typeface="Montserrat Bold"/>
                <a:cs typeface="Montserrat Bold"/>
                <a:sym typeface="Montserrat Bold"/>
              </a:rPr>
              <a:t>Demographic &amp; Geographic Information</a:t>
            </a:r>
          </a:p>
          <a:p>
            <a:pPr marL="1500293" lvl="2" indent="-500098" algn="l">
              <a:lnSpc>
                <a:spcPts val="4864"/>
              </a:lnSpc>
              <a:buAutoNum type="alphaLcPeriod"/>
            </a:pPr>
            <a:r>
              <a:rPr lang="en-US" sz="3474">
                <a:solidFill>
                  <a:srgbClr val="000000"/>
                </a:solidFill>
                <a:latin typeface="Montserrat"/>
                <a:ea typeface="Montserrat"/>
                <a:cs typeface="Montserrat"/>
                <a:sym typeface="Montserrat"/>
              </a:rPr>
              <a:t>Country</a:t>
            </a:r>
          </a:p>
          <a:p>
            <a:pPr marL="1500293" lvl="2" indent="-500098" algn="l">
              <a:lnSpc>
                <a:spcPts val="4864"/>
              </a:lnSpc>
              <a:buAutoNum type="alphaLcPeriod"/>
            </a:pPr>
            <a:r>
              <a:rPr lang="en-US" sz="3474">
                <a:solidFill>
                  <a:srgbClr val="000000"/>
                </a:solidFill>
                <a:latin typeface="Montserrat"/>
                <a:ea typeface="Montserrat"/>
                <a:cs typeface="Montserrat"/>
                <a:sym typeface="Montserrat"/>
              </a:rPr>
              <a:t>Total Population</a:t>
            </a:r>
          </a:p>
          <a:p>
            <a:pPr marL="1500293" lvl="2" indent="-500098" algn="l">
              <a:lnSpc>
                <a:spcPts val="4864"/>
              </a:lnSpc>
              <a:buAutoNum type="alphaLcPeriod"/>
            </a:pPr>
            <a:r>
              <a:rPr lang="en-US" sz="3474">
                <a:solidFill>
                  <a:srgbClr val="000000"/>
                </a:solidFill>
                <a:latin typeface="Montserrat"/>
                <a:ea typeface="Montserrat"/>
                <a:cs typeface="Montserrat"/>
                <a:sym typeface="Montserrat"/>
              </a:rPr>
              <a:t>Female Population</a:t>
            </a:r>
          </a:p>
          <a:p>
            <a:pPr marL="1500293" lvl="2" indent="-500098" algn="l">
              <a:lnSpc>
                <a:spcPts val="4864"/>
              </a:lnSpc>
              <a:buAutoNum type="alphaLcPeriod"/>
            </a:pPr>
            <a:r>
              <a:rPr lang="en-US" sz="3474">
                <a:solidFill>
                  <a:srgbClr val="000000"/>
                </a:solidFill>
                <a:latin typeface="Montserrat"/>
                <a:ea typeface="Montserrat"/>
                <a:cs typeface="Montserrat"/>
                <a:sym typeface="Montserrat"/>
              </a:rPr>
              <a:t>Male Population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AutoShape 3"/>
          <p:cNvSpPr/>
          <p:nvPr/>
        </p:nvSpPr>
        <p:spPr>
          <a:xfrm flipV="1">
            <a:off x="16394680" y="793106"/>
            <a:ext cx="2378572" cy="0"/>
          </a:xfrm>
          <a:prstGeom prst="line">
            <a:avLst/>
          </a:prstGeom>
          <a:ln w="28575" cap="flat">
            <a:solidFill>
              <a:srgbClr val="2254C5"/>
            </a:solidFill>
            <a:prstDash val="solid"/>
            <a:headEnd type="none" w="sm" len="sm"/>
            <a:tailEnd type="none" w="sm" len="sm"/>
          </a:ln>
        </p:spPr>
        <p:txBody>
          <a:bodyPr/>
          <a:lstStyle/>
          <a:p>
            <a:endParaRPr lang="en-PH"/>
          </a:p>
        </p:txBody>
      </p:sp>
      <p:sp>
        <p:nvSpPr>
          <p:cNvPr id="4" name="Freeform 4"/>
          <p:cNvSpPr/>
          <p:nvPr/>
        </p:nvSpPr>
        <p:spPr>
          <a:xfrm>
            <a:off x="0" y="2581914"/>
            <a:ext cx="9237820" cy="5678293"/>
          </a:xfrm>
          <a:custGeom>
            <a:avLst/>
            <a:gdLst/>
            <a:ahLst/>
            <a:cxnLst/>
            <a:rect l="l" t="t" r="r" b="b"/>
            <a:pathLst>
              <a:path w="9237820" h="5678293">
                <a:moveTo>
                  <a:pt x="0" y="0"/>
                </a:moveTo>
                <a:lnTo>
                  <a:pt x="9237820" y="0"/>
                </a:lnTo>
                <a:lnTo>
                  <a:pt x="9237820" y="5678293"/>
                </a:lnTo>
                <a:lnTo>
                  <a:pt x="0" y="5678293"/>
                </a:lnTo>
                <a:lnTo>
                  <a:pt x="0" y="0"/>
                </a:lnTo>
                <a:close/>
              </a:path>
            </a:pathLst>
          </a:custGeom>
          <a:blipFill>
            <a:blip r:embed="rId2"/>
            <a:stretch>
              <a:fillRect/>
            </a:stretch>
          </a:blipFill>
        </p:spPr>
        <p:txBody>
          <a:bodyPr/>
          <a:lstStyle/>
          <a:p>
            <a:endParaRPr lang="en-PH"/>
          </a:p>
        </p:txBody>
      </p:sp>
      <p:sp>
        <p:nvSpPr>
          <p:cNvPr id="5" name="Freeform 5"/>
          <p:cNvSpPr/>
          <p:nvPr/>
        </p:nvSpPr>
        <p:spPr>
          <a:xfrm>
            <a:off x="9237820" y="2581914"/>
            <a:ext cx="8905177" cy="5673557"/>
          </a:xfrm>
          <a:custGeom>
            <a:avLst/>
            <a:gdLst/>
            <a:ahLst/>
            <a:cxnLst/>
            <a:rect l="l" t="t" r="r" b="b"/>
            <a:pathLst>
              <a:path w="8905177" h="5673557">
                <a:moveTo>
                  <a:pt x="0" y="0"/>
                </a:moveTo>
                <a:lnTo>
                  <a:pt x="8905177" y="0"/>
                </a:lnTo>
                <a:lnTo>
                  <a:pt x="8905177" y="5673557"/>
                </a:lnTo>
                <a:lnTo>
                  <a:pt x="0" y="5673557"/>
                </a:lnTo>
                <a:lnTo>
                  <a:pt x="0" y="0"/>
                </a:lnTo>
                <a:close/>
              </a:path>
            </a:pathLst>
          </a:custGeom>
          <a:blipFill>
            <a:blip r:embed="rId3"/>
            <a:stretch>
              <a:fillRect/>
            </a:stretch>
          </a:blipFill>
        </p:spPr>
        <p:txBody>
          <a:bodyPr/>
          <a:lstStyle/>
          <a:p>
            <a:endParaRPr lang="en-PH"/>
          </a:p>
        </p:txBody>
      </p:sp>
      <p:sp>
        <p:nvSpPr>
          <p:cNvPr id="6" name="TextBox 6"/>
          <p:cNvSpPr txBox="1"/>
          <p:nvPr/>
        </p:nvSpPr>
        <p:spPr>
          <a:xfrm>
            <a:off x="305925" y="302251"/>
            <a:ext cx="15258634" cy="1251586"/>
          </a:xfrm>
          <a:prstGeom prst="rect">
            <a:avLst/>
          </a:prstGeom>
        </p:spPr>
        <p:txBody>
          <a:bodyPr lIns="0" tIns="0" rIns="0" bIns="0" rtlCol="0" anchor="t">
            <a:spAutoFit/>
          </a:bodyPr>
          <a:lstStyle/>
          <a:p>
            <a:pPr algn="l">
              <a:lnSpc>
                <a:spcPts val="5039"/>
              </a:lnSpc>
            </a:pPr>
            <a:r>
              <a:rPr lang="en-US" sz="3599" b="1">
                <a:solidFill>
                  <a:srgbClr val="2254C5"/>
                </a:solidFill>
                <a:latin typeface="Montserrat Bold"/>
                <a:ea typeface="Montserrat Bold"/>
                <a:cs typeface="Montserrat Bold"/>
                <a:sym typeface="Montserrat Bold"/>
              </a:rPr>
              <a:t>Objective 3: How do socioeconomic and environmental factors impact infant mortality across countries over a 10-year period?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AutoShape 3"/>
          <p:cNvSpPr/>
          <p:nvPr/>
        </p:nvSpPr>
        <p:spPr>
          <a:xfrm flipV="1">
            <a:off x="16394680" y="793106"/>
            <a:ext cx="2378572" cy="0"/>
          </a:xfrm>
          <a:prstGeom prst="line">
            <a:avLst/>
          </a:prstGeom>
          <a:ln w="28575" cap="flat">
            <a:solidFill>
              <a:srgbClr val="2254C5"/>
            </a:solidFill>
            <a:prstDash val="solid"/>
            <a:headEnd type="none" w="sm" len="sm"/>
            <a:tailEnd type="none" w="sm" len="sm"/>
          </a:ln>
        </p:spPr>
        <p:txBody>
          <a:bodyPr/>
          <a:lstStyle/>
          <a:p>
            <a:endParaRPr lang="en-PH"/>
          </a:p>
        </p:txBody>
      </p:sp>
      <p:sp>
        <p:nvSpPr>
          <p:cNvPr id="4" name="Freeform 4"/>
          <p:cNvSpPr/>
          <p:nvPr/>
        </p:nvSpPr>
        <p:spPr>
          <a:xfrm>
            <a:off x="3372954" y="1837075"/>
            <a:ext cx="11992950" cy="7421225"/>
          </a:xfrm>
          <a:custGeom>
            <a:avLst/>
            <a:gdLst/>
            <a:ahLst/>
            <a:cxnLst/>
            <a:rect l="l" t="t" r="r" b="b"/>
            <a:pathLst>
              <a:path w="11992950" h="7421225">
                <a:moveTo>
                  <a:pt x="0" y="0"/>
                </a:moveTo>
                <a:lnTo>
                  <a:pt x="11992950" y="0"/>
                </a:lnTo>
                <a:lnTo>
                  <a:pt x="11992950" y="7421225"/>
                </a:lnTo>
                <a:lnTo>
                  <a:pt x="0" y="7421225"/>
                </a:lnTo>
                <a:lnTo>
                  <a:pt x="0" y="0"/>
                </a:lnTo>
                <a:close/>
              </a:path>
            </a:pathLst>
          </a:custGeom>
          <a:blipFill>
            <a:blip r:embed="rId2"/>
            <a:stretch>
              <a:fillRect/>
            </a:stretch>
          </a:blipFill>
        </p:spPr>
        <p:txBody>
          <a:bodyPr/>
          <a:lstStyle/>
          <a:p>
            <a:endParaRPr lang="en-PH"/>
          </a:p>
        </p:txBody>
      </p:sp>
      <p:sp>
        <p:nvSpPr>
          <p:cNvPr id="5" name="TextBox 5"/>
          <p:cNvSpPr txBox="1"/>
          <p:nvPr/>
        </p:nvSpPr>
        <p:spPr>
          <a:xfrm>
            <a:off x="305925" y="302251"/>
            <a:ext cx="15258634" cy="1251586"/>
          </a:xfrm>
          <a:prstGeom prst="rect">
            <a:avLst/>
          </a:prstGeom>
        </p:spPr>
        <p:txBody>
          <a:bodyPr lIns="0" tIns="0" rIns="0" bIns="0" rtlCol="0" anchor="t">
            <a:spAutoFit/>
          </a:bodyPr>
          <a:lstStyle/>
          <a:p>
            <a:pPr algn="l">
              <a:lnSpc>
                <a:spcPts val="5039"/>
              </a:lnSpc>
            </a:pPr>
            <a:r>
              <a:rPr lang="en-US" sz="3599" b="1">
                <a:solidFill>
                  <a:srgbClr val="2254C5"/>
                </a:solidFill>
                <a:latin typeface="Montserrat Bold"/>
                <a:ea typeface="Montserrat Bold"/>
                <a:cs typeface="Montserrat Bold"/>
                <a:sym typeface="Montserrat Bold"/>
              </a:rPr>
              <a:t>Objective 3: How do socioeconomic and environmental factors impact infant mortality across countries over a 10-year period?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AutoShape 3"/>
          <p:cNvSpPr/>
          <p:nvPr/>
        </p:nvSpPr>
        <p:spPr>
          <a:xfrm flipV="1">
            <a:off x="16394680" y="793106"/>
            <a:ext cx="2378572" cy="0"/>
          </a:xfrm>
          <a:prstGeom prst="line">
            <a:avLst/>
          </a:prstGeom>
          <a:ln w="28575" cap="flat">
            <a:solidFill>
              <a:srgbClr val="2254C5"/>
            </a:solidFill>
            <a:prstDash val="solid"/>
            <a:headEnd type="none" w="sm" len="sm"/>
            <a:tailEnd type="none" w="sm" len="sm"/>
          </a:ln>
        </p:spPr>
        <p:txBody>
          <a:bodyPr/>
          <a:lstStyle/>
          <a:p>
            <a:endParaRPr lang="en-PH"/>
          </a:p>
        </p:txBody>
      </p:sp>
      <p:graphicFrame>
        <p:nvGraphicFramePr>
          <p:cNvPr id="4" name="Table 4"/>
          <p:cNvGraphicFramePr>
            <a:graphicFrameLocks noGrp="1"/>
          </p:cNvGraphicFramePr>
          <p:nvPr/>
        </p:nvGraphicFramePr>
        <p:xfrm>
          <a:off x="636836" y="1909826"/>
          <a:ext cx="8267863" cy="5075353"/>
        </p:xfrm>
        <a:graphic>
          <a:graphicData uri="http://schemas.openxmlformats.org/drawingml/2006/table">
            <a:tbl>
              <a:tblPr/>
              <a:tblGrid>
                <a:gridCol w="3768079">
                  <a:extLst>
                    <a:ext uri="{9D8B030D-6E8A-4147-A177-3AD203B41FA5}">
                      <a16:colId xmlns:a16="http://schemas.microsoft.com/office/drawing/2014/main" val="20000"/>
                    </a:ext>
                  </a:extLst>
                </a:gridCol>
                <a:gridCol w="2073314">
                  <a:extLst>
                    <a:ext uri="{9D8B030D-6E8A-4147-A177-3AD203B41FA5}">
                      <a16:colId xmlns:a16="http://schemas.microsoft.com/office/drawing/2014/main" val="20001"/>
                    </a:ext>
                  </a:extLst>
                </a:gridCol>
                <a:gridCol w="2426470">
                  <a:extLst>
                    <a:ext uri="{9D8B030D-6E8A-4147-A177-3AD203B41FA5}">
                      <a16:colId xmlns:a16="http://schemas.microsoft.com/office/drawing/2014/main" val="20002"/>
                    </a:ext>
                  </a:extLst>
                </a:gridCol>
              </a:tblGrid>
              <a:tr h="563928">
                <a:tc>
                  <a:txBody>
                    <a:bodyPr/>
                    <a:lstStyle/>
                    <a:p>
                      <a:pPr algn="ctr">
                        <a:lnSpc>
                          <a:spcPts val="2520"/>
                        </a:lnSpc>
                        <a:defRPr/>
                      </a:pPr>
                      <a:r>
                        <a:rPr lang="en-US" sz="1800" b="1">
                          <a:solidFill>
                            <a:srgbClr val="FFFFFF"/>
                          </a:solidFill>
                          <a:latin typeface="Montserrat Bold"/>
                          <a:ea typeface="Montserrat Bold"/>
                          <a:cs typeface="Montserrat Bold"/>
                          <a:sym typeface="Montserrat Bold"/>
                        </a:rPr>
                        <a:t>Coefficients</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a:lstStyle/>
                    <a:p>
                      <a:pPr algn="ctr">
                        <a:lnSpc>
                          <a:spcPts val="2520"/>
                        </a:lnSpc>
                        <a:defRPr/>
                      </a:pPr>
                      <a:r>
                        <a:rPr lang="en-US" sz="1800" b="1">
                          <a:solidFill>
                            <a:srgbClr val="FFFFFF"/>
                          </a:solidFill>
                          <a:latin typeface="Montserrat Bold"/>
                          <a:ea typeface="Montserrat Bold"/>
                          <a:cs typeface="Montserrat Bold"/>
                          <a:sym typeface="Montserrat Bold"/>
                        </a:rPr>
                        <a:t>Estimate</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a:lstStyle/>
                    <a:p>
                      <a:pPr algn="ctr">
                        <a:lnSpc>
                          <a:spcPts val="2520"/>
                        </a:lnSpc>
                        <a:defRPr/>
                      </a:pPr>
                      <a:r>
                        <a:rPr lang="en-US" sz="1800" b="1">
                          <a:solidFill>
                            <a:srgbClr val="FFFFFF"/>
                          </a:solidFill>
                          <a:latin typeface="Montserrat Bold"/>
                          <a:ea typeface="Montserrat Bold"/>
                          <a:cs typeface="Montserrat Bold"/>
                          <a:sym typeface="Montserrat Bold"/>
                        </a:rPr>
                        <a:t>p-value</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extLst>
                  <a:ext uri="{0D108BD9-81ED-4DB2-BD59-A6C34878D82A}">
                    <a16:rowId xmlns:a16="http://schemas.microsoft.com/office/drawing/2014/main" val="10000"/>
                  </a:ext>
                </a:extLst>
              </a:tr>
              <a:tr h="563928">
                <a:tc>
                  <a:txBody>
                    <a:bodyPr/>
                    <a:lstStyle/>
                    <a:p>
                      <a:pPr algn="ctr">
                        <a:lnSpc>
                          <a:spcPts val="2520"/>
                        </a:lnSpc>
                        <a:defRPr/>
                      </a:pPr>
                      <a:r>
                        <a:rPr lang="en-US" sz="1800">
                          <a:solidFill>
                            <a:srgbClr val="000000"/>
                          </a:solidFill>
                          <a:latin typeface="Montserrat"/>
                          <a:ea typeface="Montserrat"/>
                          <a:cs typeface="Montserrat"/>
                          <a:sym typeface="Montserrat"/>
                        </a:rPr>
                        <a:t>Intercept</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14.20</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&lt;2e-16 ***</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63928">
                <a:tc>
                  <a:txBody>
                    <a:bodyPr/>
                    <a:lstStyle/>
                    <a:p>
                      <a:pPr algn="ctr">
                        <a:lnSpc>
                          <a:spcPts val="2520"/>
                        </a:lnSpc>
                        <a:defRPr/>
                      </a:pPr>
                      <a:r>
                        <a:rPr lang="en-US" sz="1800">
                          <a:solidFill>
                            <a:srgbClr val="000000"/>
                          </a:solidFill>
                          <a:latin typeface="Montserrat"/>
                          <a:ea typeface="Montserrat"/>
                          <a:cs typeface="Montserrat"/>
                          <a:sym typeface="Montserrat"/>
                        </a:rPr>
                        <a:t>CO2 Exposure (%)</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0.043</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&lt;2e-16 ***</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63928">
                <a:tc>
                  <a:txBody>
                    <a:bodyPr/>
                    <a:lstStyle/>
                    <a:p>
                      <a:pPr algn="ctr">
                        <a:lnSpc>
                          <a:spcPts val="2520"/>
                        </a:lnSpc>
                        <a:defRPr/>
                      </a:pPr>
                      <a:r>
                        <a:rPr lang="en-US" sz="1800">
                          <a:solidFill>
                            <a:srgbClr val="000000"/>
                          </a:solidFill>
                          <a:latin typeface="Montserrat"/>
                          <a:ea typeface="Montserrat"/>
                          <a:cs typeface="Montserrat"/>
                          <a:sym typeface="Montserrat"/>
                        </a:rPr>
                        <a:t>Fertility Rate</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-0.332</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&lt;2e-16 ***</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63928">
                <a:tc>
                  <a:txBody>
                    <a:bodyPr/>
                    <a:lstStyle/>
                    <a:p>
                      <a:pPr algn="ctr">
                        <a:lnSpc>
                          <a:spcPts val="2520"/>
                        </a:lnSpc>
                        <a:defRPr/>
                      </a:pPr>
                      <a:r>
                        <a:rPr lang="en-US" sz="1800">
                          <a:solidFill>
                            <a:srgbClr val="000000"/>
                          </a:solidFill>
                          <a:latin typeface="Montserrat"/>
                          <a:ea typeface="Montserrat"/>
                          <a:cs typeface="Montserrat"/>
                          <a:sym typeface="Montserrat"/>
                        </a:rPr>
                        <a:t>Sanitary Expense Per GDP</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-0.216</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&lt;2e-16 ***</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63928">
                <a:tc>
                  <a:txBody>
                    <a:bodyPr/>
                    <a:lstStyle/>
                    <a:p>
                      <a:pPr algn="ctr">
                        <a:lnSpc>
                          <a:spcPts val="2520"/>
                        </a:lnSpc>
                        <a:defRPr/>
                      </a:pPr>
                      <a:r>
                        <a:rPr lang="en-US" sz="1800">
                          <a:solidFill>
                            <a:srgbClr val="000000"/>
                          </a:solidFill>
                          <a:latin typeface="Montserrat"/>
                          <a:ea typeface="Montserrat"/>
                          <a:cs typeface="Montserrat"/>
                          <a:sym typeface="Montserrat"/>
                        </a:rPr>
                        <a:t>Unemployment Rate</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0.0006</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&lt;2e-16 ***</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63928">
                <a:tc>
                  <a:txBody>
                    <a:bodyPr/>
                    <a:lstStyle/>
                    <a:p>
                      <a:pPr algn="ctr">
                        <a:lnSpc>
                          <a:spcPts val="2520"/>
                        </a:lnSpc>
                        <a:defRPr/>
                      </a:pPr>
                      <a:r>
                        <a:rPr lang="en-US" sz="1800">
                          <a:solidFill>
                            <a:srgbClr val="000000"/>
                          </a:solidFill>
                          <a:latin typeface="Montserrat"/>
                          <a:ea typeface="Montserrat"/>
                          <a:cs typeface="Montserrat"/>
                          <a:sym typeface="Montserrat"/>
                        </a:rPr>
                        <a:t>Safe Water Access (%)</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-0.012</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&lt;2e-16 ***</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63928">
                <a:tc>
                  <a:txBody>
                    <a:bodyPr/>
                    <a:lstStyle/>
                    <a:p>
                      <a:pPr algn="ctr">
                        <a:lnSpc>
                          <a:spcPts val="2520"/>
                        </a:lnSpc>
                        <a:defRPr/>
                      </a:pPr>
                      <a:r>
                        <a:rPr lang="en-US" sz="1800">
                          <a:solidFill>
                            <a:srgbClr val="000000"/>
                          </a:solidFill>
                          <a:latin typeface="Montserrat"/>
                          <a:ea typeface="Montserrat"/>
                          <a:cs typeface="Montserrat"/>
                          <a:sym typeface="Montserrat"/>
                        </a:rPr>
                        <a:t>Immunization Rate</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-0.028</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&lt;2e-16 ***</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63928">
                <a:tc>
                  <a:txBody>
                    <a:bodyPr/>
                    <a:lstStyle/>
                    <a:p>
                      <a:pPr algn="ctr">
                        <a:lnSpc>
                          <a:spcPts val="2520"/>
                        </a:lnSpc>
                        <a:defRPr/>
                      </a:pPr>
                      <a:r>
                        <a:rPr lang="en-US" sz="1800">
                          <a:solidFill>
                            <a:srgbClr val="000000"/>
                          </a:solidFill>
                          <a:latin typeface="Montserrat"/>
                          <a:ea typeface="Montserrat"/>
                          <a:cs typeface="Montserrat"/>
                          <a:sym typeface="Montserrat"/>
                        </a:rPr>
                        <a:t>Hospital Beds</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-0.177</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&lt;2e-16 ***</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5" name="Freeform 5"/>
          <p:cNvSpPr/>
          <p:nvPr/>
        </p:nvSpPr>
        <p:spPr>
          <a:xfrm>
            <a:off x="8957917" y="1614283"/>
            <a:ext cx="9330083" cy="5666438"/>
          </a:xfrm>
          <a:custGeom>
            <a:avLst/>
            <a:gdLst/>
            <a:ahLst/>
            <a:cxnLst/>
            <a:rect l="l" t="t" r="r" b="b"/>
            <a:pathLst>
              <a:path w="9330083" h="5666438">
                <a:moveTo>
                  <a:pt x="0" y="0"/>
                </a:moveTo>
                <a:lnTo>
                  <a:pt x="9330083" y="0"/>
                </a:lnTo>
                <a:lnTo>
                  <a:pt x="9330083" y="5666438"/>
                </a:lnTo>
                <a:lnTo>
                  <a:pt x="0" y="5666438"/>
                </a:lnTo>
                <a:lnTo>
                  <a:pt x="0" y="0"/>
                </a:lnTo>
                <a:close/>
              </a:path>
            </a:pathLst>
          </a:custGeom>
          <a:blipFill>
            <a:blip r:embed="rId2"/>
            <a:stretch>
              <a:fillRect/>
            </a:stretch>
          </a:blipFill>
        </p:spPr>
        <p:txBody>
          <a:bodyPr/>
          <a:lstStyle/>
          <a:p>
            <a:endParaRPr lang="en-PH"/>
          </a:p>
        </p:txBody>
      </p:sp>
      <p:sp>
        <p:nvSpPr>
          <p:cNvPr id="6" name="TextBox 6"/>
          <p:cNvSpPr txBox="1"/>
          <p:nvPr/>
        </p:nvSpPr>
        <p:spPr>
          <a:xfrm>
            <a:off x="636836" y="336031"/>
            <a:ext cx="8507164" cy="828425"/>
          </a:xfrm>
          <a:prstGeom prst="rect">
            <a:avLst/>
          </a:prstGeom>
        </p:spPr>
        <p:txBody>
          <a:bodyPr lIns="0" tIns="0" rIns="0" bIns="0" rtlCol="0" anchor="t">
            <a:spAutoFit/>
          </a:bodyPr>
          <a:lstStyle/>
          <a:p>
            <a:pPr algn="ctr">
              <a:lnSpc>
                <a:spcPts val="6838"/>
              </a:lnSpc>
              <a:spcBef>
                <a:spcPct val="0"/>
              </a:spcBef>
            </a:pPr>
            <a:r>
              <a:rPr lang="en-US" sz="4884" b="1">
                <a:solidFill>
                  <a:srgbClr val="2254C5"/>
                </a:solidFill>
                <a:latin typeface="Montserrat Bold"/>
                <a:ea typeface="Montserrat Bold"/>
                <a:cs typeface="Montserrat Bold"/>
                <a:sym typeface="Montserrat Bold"/>
              </a:rPr>
              <a:t>Poisson Regression Model</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AutoShape 3"/>
          <p:cNvSpPr/>
          <p:nvPr/>
        </p:nvSpPr>
        <p:spPr>
          <a:xfrm flipV="1">
            <a:off x="16394680" y="793106"/>
            <a:ext cx="2378572" cy="0"/>
          </a:xfrm>
          <a:prstGeom prst="line">
            <a:avLst/>
          </a:prstGeom>
          <a:ln w="28575" cap="flat">
            <a:solidFill>
              <a:srgbClr val="2254C5"/>
            </a:solidFill>
            <a:prstDash val="solid"/>
            <a:headEnd type="none" w="sm" len="sm"/>
            <a:tailEnd type="none" w="sm" len="sm"/>
          </a:ln>
        </p:spPr>
        <p:txBody>
          <a:bodyPr/>
          <a:lstStyle/>
          <a:p>
            <a:endParaRPr lang="en-PH"/>
          </a:p>
        </p:txBody>
      </p:sp>
      <p:graphicFrame>
        <p:nvGraphicFramePr>
          <p:cNvPr id="4" name="Table 4"/>
          <p:cNvGraphicFramePr>
            <a:graphicFrameLocks noGrp="1"/>
          </p:cNvGraphicFramePr>
          <p:nvPr/>
        </p:nvGraphicFramePr>
        <p:xfrm>
          <a:off x="636836" y="1909826"/>
          <a:ext cx="8267863" cy="5075353"/>
        </p:xfrm>
        <a:graphic>
          <a:graphicData uri="http://schemas.openxmlformats.org/drawingml/2006/table">
            <a:tbl>
              <a:tblPr/>
              <a:tblGrid>
                <a:gridCol w="3768079">
                  <a:extLst>
                    <a:ext uri="{9D8B030D-6E8A-4147-A177-3AD203B41FA5}">
                      <a16:colId xmlns:a16="http://schemas.microsoft.com/office/drawing/2014/main" val="20000"/>
                    </a:ext>
                  </a:extLst>
                </a:gridCol>
                <a:gridCol w="2073314">
                  <a:extLst>
                    <a:ext uri="{9D8B030D-6E8A-4147-A177-3AD203B41FA5}">
                      <a16:colId xmlns:a16="http://schemas.microsoft.com/office/drawing/2014/main" val="20001"/>
                    </a:ext>
                  </a:extLst>
                </a:gridCol>
                <a:gridCol w="2426470">
                  <a:extLst>
                    <a:ext uri="{9D8B030D-6E8A-4147-A177-3AD203B41FA5}">
                      <a16:colId xmlns:a16="http://schemas.microsoft.com/office/drawing/2014/main" val="20002"/>
                    </a:ext>
                  </a:extLst>
                </a:gridCol>
              </a:tblGrid>
              <a:tr h="563928">
                <a:tc>
                  <a:txBody>
                    <a:bodyPr/>
                    <a:lstStyle/>
                    <a:p>
                      <a:pPr algn="ctr">
                        <a:lnSpc>
                          <a:spcPts val="2520"/>
                        </a:lnSpc>
                        <a:defRPr/>
                      </a:pPr>
                      <a:r>
                        <a:rPr lang="en-US" sz="1800" b="1">
                          <a:solidFill>
                            <a:srgbClr val="FFFFFF"/>
                          </a:solidFill>
                          <a:latin typeface="Montserrat Bold"/>
                          <a:ea typeface="Montserrat Bold"/>
                          <a:cs typeface="Montserrat Bold"/>
                          <a:sym typeface="Montserrat Bold"/>
                        </a:rPr>
                        <a:t>Coefficients</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a:lstStyle/>
                    <a:p>
                      <a:pPr algn="ctr">
                        <a:lnSpc>
                          <a:spcPts val="2520"/>
                        </a:lnSpc>
                        <a:defRPr/>
                      </a:pPr>
                      <a:r>
                        <a:rPr lang="en-US" sz="1800" b="1">
                          <a:solidFill>
                            <a:srgbClr val="FFFFFF"/>
                          </a:solidFill>
                          <a:latin typeface="Montserrat Bold"/>
                          <a:ea typeface="Montserrat Bold"/>
                          <a:cs typeface="Montserrat Bold"/>
                          <a:sym typeface="Montserrat Bold"/>
                        </a:rPr>
                        <a:t>Estimate</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a:lstStyle/>
                    <a:p>
                      <a:pPr algn="ctr">
                        <a:lnSpc>
                          <a:spcPts val="2520"/>
                        </a:lnSpc>
                        <a:defRPr/>
                      </a:pPr>
                      <a:r>
                        <a:rPr lang="en-US" sz="1800" b="1">
                          <a:solidFill>
                            <a:srgbClr val="FFFFFF"/>
                          </a:solidFill>
                          <a:latin typeface="Montserrat Bold"/>
                          <a:ea typeface="Montserrat Bold"/>
                          <a:cs typeface="Montserrat Bold"/>
                          <a:sym typeface="Montserrat Bold"/>
                        </a:rPr>
                        <a:t>p-value</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extLst>
                  <a:ext uri="{0D108BD9-81ED-4DB2-BD59-A6C34878D82A}">
                    <a16:rowId xmlns:a16="http://schemas.microsoft.com/office/drawing/2014/main" val="10000"/>
                  </a:ext>
                </a:extLst>
              </a:tr>
              <a:tr h="563928">
                <a:tc>
                  <a:txBody>
                    <a:bodyPr/>
                    <a:lstStyle/>
                    <a:p>
                      <a:pPr algn="ctr">
                        <a:lnSpc>
                          <a:spcPts val="2520"/>
                        </a:lnSpc>
                        <a:defRPr/>
                      </a:pPr>
                      <a:r>
                        <a:rPr lang="en-US" sz="1800">
                          <a:solidFill>
                            <a:srgbClr val="000000"/>
                          </a:solidFill>
                          <a:latin typeface="Montserrat"/>
                          <a:ea typeface="Montserrat"/>
                          <a:cs typeface="Montserrat"/>
                          <a:sym typeface="Montserrat"/>
                        </a:rPr>
                        <a:t>Intercept</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15.46</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&lt;2e-16 ***</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63928">
                <a:tc>
                  <a:txBody>
                    <a:bodyPr/>
                    <a:lstStyle/>
                    <a:p>
                      <a:pPr algn="ctr">
                        <a:lnSpc>
                          <a:spcPts val="2520"/>
                        </a:lnSpc>
                        <a:defRPr/>
                      </a:pPr>
                      <a:r>
                        <a:rPr lang="en-US" sz="1800">
                          <a:solidFill>
                            <a:srgbClr val="000000"/>
                          </a:solidFill>
                          <a:latin typeface="Montserrat"/>
                          <a:ea typeface="Montserrat"/>
                          <a:cs typeface="Montserrat"/>
                          <a:sym typeface="Montserrat"/>
                        </a:rPr>
                        <a:t>CO2 Exposure (%)</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0.049</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&lt;2e-16 ***</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63928">
                <a:tc>
                  <a:txBody>
                    <a:bodyPr/>
                    <a:lstStyle/>
                    <a:p>
                      <a:pPr algn="ctr">
                        <a:lnSpc>
                          <a:spcPts val="2520"/>
                        </a:lnSpc>
                        <a:defRPr/>
                      </a:pPr>
                      <a:r>
                        <a:rPr lang="en-US" sz="1800">
                          <a:solidFill>
                            <a:srgbClr val="000000"/>
                          </a:solidFill>
                          <a:latin typeface="Montserrat"/>
                          <a:ea typeface="Montserrat"/>
                          <a:cs typeface="Montserrat"/>
                          <a:sym typeface="Montserrat"/>
                        </a:rPr>
                        <a:t>Fertility Rate</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-0.24</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0.0002 ***</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63928">
                <a:tc>
                  <a:txBody>
                    <a:bodyPr/>
                    <a:lstStyle/>
                    <a:p>
                      <a:pPr algn="ctr">
                        <a:lnSpc>
                          <a:spcPts val="2520"/>
                        </a:lnSpc>
                        <a:defRPr/>
                      </a:pPr>
                      <a:r>
                        <a:rPr lang="en-US" sz="1800">
                          <a:solidFill>
                            <a:srgbClr val="000000"/>
                          </a:solidFill>
                          <a:latin typeface="Montserrat"/>
                          <a:ea typeface="Montserrat"/>
                          <a:cs typeface="Montserrat"/>
                          <a:sym typeface="Montserrat"/>
                        </a:rPr>
                        <a:t>Sanitary Expense Per GDP</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-0.098</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5.46e-08 ***</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63928">
                <a:tc>
                  <a:txBody>
                    <a:bodyPr/>
                    <a:lstStyle/>
                    <a:p>
                      <a:pPr algn="ctr">
                        <a:lnSpc>
                          <a:spcPts val="2520"/>
                        </a:lnSpc>
                        <a:defRPr/>
                      </a:pPr>
                      <a:r>
                        <a:rPr lang="en-US" sz="1800">
                          <a:solidFill>
                            <a:srgbClr val="000000"/>
                          </a:solidFill>
                          <a:latin typeface="Montserrat"/>
                          <a:ea typeface="Montserrat"/>
                          <a:cs typeface="Montserrat"/>
                          <a:sym typeface="Montserrat"/>
                        </a:rPr>
                        <a:t>Unemployment Rate</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-0.074</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&lt;2e-16 ***</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63928">
                <a:tc>
                  <a:txBody>
                    <a:bodyPr/>
                    <a:lstStyle/>
                    <a:p>
                      <a:pPr algn="ctr">
                        <a:lnSpc>
                          <a:spcPts val="2520"/>
                        </a:lnSpc>
                        <a:defRPr/>
                      </a:pPr>
                      <a:r>
                        <a:rPr lang="en-US" sz="1800">
                          <a:solidFill>
                            <a:srgbClr val="000000"/>
                          </a:solidFill>
                          <a:latin typeface="Montserrat"/>
                          <a:ea typeface="Montserrat"/>
                          <a:cs typeface="Montserrat"/>
                          <a:sym typeface="Montserrat"/>
                        </a:rPr>
                        <a:t>Safe Water Access (%)</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-0.025</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1.22e-11 ***</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63928">
                <a:tc>
                  <a:txBody>
                    <a:bodyPr/>
                    <a:lstStyle/>
                    <a:p>
                      <a:pPr algn="ctr">
                        <a:lnSpc>
                          <a:spcPts val="2520"/>
                        </a:lnSpc>
                        <a:defRPr/>
                      </a:pPr>
                      <a:r>
                        <a:rPr lang="en-US" sz="1800">
                          <a:solidFill>
                            <a:srgbClr val="000000"/>
                          </a:solidFill>
                          <a:latin typeface="Montserrat"/>
                          <a:ea typeface="Montserrat"/>
                          <a:cs typeface="Montserrat"/>
                          <a:sym typeface="Montserrat"/>
                        </a:rPr>
                        <a:t>Immunization Rate</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-0.04</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&lt;2e-16 ***</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63928">
                <a:tc>
                  <a:txBody>
                    <a:bodyPr/>
                    <a:lstStyle/>
                    <a:p>
                      <a:pPr algn="ctr">
                        <a:lnSpc>
                          <a:spcPts val="2520"/>
                        </a:lnSpc>
                        <a:defRPr/>
                      </a:pPr>
                      <a:r>
                        <a:rPr lang="en-US" sz="1800">
                          <a:solidFill>
                            <a:srgbClr val="000000"/>
                          </a:solidFill>
                          <a:latin typeface="Montserrat"/>
                          <a:ea typeface="Montserrat"/>
                          <a:cs typeface="Montserrat"/>
                          <a:sym typeface="Montserrat"/>
                        </a:rPr>
                        <a:t>Hospital Beds</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-0.137</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ea typeface="Montserrat"/>
                          <a:cs typeface="Montserrat"/>
                          <a:sym typeface="Montserrat"/>
                        </a:rPr>
                        <a:t>1.25e-10 ***</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5" name="Freeform 5"/>
          <p:cNvSpPr/>
          <p:nvPr/>
        </p:nvSpPr>
        <p:spPr>
          <a:xfrm>
            <a:off x="9722354" y="1164456"/>
            <a:ext cx="7105590" cy="4372671"/>
          </a:xfrm>
          <a:custGeom>
            <a:avLst/>
            <a:gdLst/>
            <a:ahLst/>
            <a:cxnLst/>
            <a:rect l="l" t="t" r="r" b="b"/>
            <a:pathLst>
              <a:path w="7105590" h="4372671">
                <a:moveTo>
                  <a:pt x="0" y="0"/>
                </a:moveTo>
                <a:lnTo>
                  <a:pt x="7105590" y="0"/>
                </a:lnTo>
                <a:lnTo>
                  <a:pt x="7105590" y="4372671"/>
                </a:lnTo>
                <a:lnTo>
                  <a:pt x="0" y="4372671"/>
                </a:lnTo>
                <a:lnTo>
                  <a:pt x="0" y="0"/>
                </a:lnTo>
                <a:close/>
              </a:path>
            </a:pathLst>
          </a:custGeom>
          <a:blipFill>
            <a:blip r:embed="rId2"/>
            <a:stretch>
              <a:fillRect/>
            </a:stretch>
          </a:blipFill>
        </p:spPr>
        <p:txBody>
          <a:bodyPr/>
          <a:lstStyle/>
          <a:p>
            <a:endParaRPr lang="en-PH"/>
          </a:p>
        </p:txBody>
      </p:sp>
      <p:sp>
        <p:nvSpPr>
          <p:cNvPr id="6" name="Freeform 6"/>
          <p:cNvSpPr/>
          <p:nvPr/>
        </p:nvSpPr>
        <p:spPr>
          <a:xfrm>
            <a:off x="9379398" y="5331574"/>
            <a:ext cx="7606775" cy="4091373"/>
          </a:xfrm>
          <a:custGeom>
            <a:avLst/>
            <a:gdLst/>
            <a:ahLst/>
            <a:cxnLst/>
            <a:rect l="l" t="t" r="r" b="b"/>
            <a:pathLst>
              <a:path w="7606775" h="4091373">
                <a:moveTo>
                  <a:pt x="0" y="0"/>
                </a:moveTo>
                <a:lnTo>
                  <a:pt x="7606775" y="0"/>
                </a:lnTo>
                <a:lnTo>
                  <a:pt x="7606775" y="4091373"/>
                </a:lnTo>
                <a:lnTo>
                  <a:pt x="0" y="4091373"/>
                </a:lnTo>
                <a:lnTo>
                  <a:pt x="0" y="0"/>
                </a:lnTo>
                <a:close/>
              </a:path>
            </a:pathLst>
          </a:custGeom>
          <a:blipFill>
            <a:blip r:embed="rId3"/>
            <a:stretch>
              <a:fillRect/>
            </a:stretch>
          </a:blipFill>
        </p:spPr>
        <p:txBody>
          <a:bodyPr/>
          <a:lstStyle/>
          <a:p>
            <a:endParaRPr lang="en-PH"/>
          </a:p>
        </p:txBody>
      </p:sp>
      <p:sp>
        <p:nvSpPr>
          <p:cNvPr id="7" name="TextBox 7"/>
          <p:cNvSpPr txBox="1"/>
          <p:nvPr/>
        </p:nvSpPr>
        <p:spPr>
          <a:xfrm>
            <a:off x="515375" y="336031"/>
            <a:ext cx="11975009" cy="828425"/>
          </a:xfrm>
          <a:prstGeom prst="rect">
            <a:avLst/>
          </a:prstGeom>
        </p:spPr>
        <p:txBody>
          <a:bodyPr lIns="0" tIns="0" rIns="0" bIns="0" rtlCol="0" anchor="t">
            <a:spAutoFit/>
          </a:bodyPr>
          <a:lstStyle/>
          <a:p>
            <a:pPr algn="l">
              <a:lnSpc>
                <a:spcPts val="6838"/>
              </a:lnSpc>
              <a:spcBef>
                <a:spcPct val="0"/>
              </a:spcBef>
            </a:pPr>
            <a:r>
              <a:rPr lang="en-US" sz="4884" b="1">
                <a:solidFill>
                  <a:srgbClr val="2254C5"/>
                </a:solidFill>
                <a:latin typeface="Montserrat Bold"/>
                <a:ea typeface="Montserrat Bold"/>
                <a:cs typeface="Montserrat Bold"/>
                <a:sym typeface="Montserrat Bold"/>
              </a:rPr>
              <a:t>Negative Binomial Regression Model</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AutoShape 3"/>
          <p:cNvSpPr/>
          <p:nvPr/>
        </p:nvSpPr>
        <p:spPr>
          <a:xfrm flipV="1">
            <a:off x="16394680" y="793106"/>
            <a:ext cx="2378572" cy="0"/>
          </a:xfrm>
          <a:prstGeom prst="line">
            <a:avLst/>
          </a:prstGeom>
          <a:ln w="28575" cap="flat">
            <a:solidFill>
              <a:srgbClr val="2254C5"/>
            </a:solidFill>
            <a:prstDash val="solid"/>
            <a:headEnd type="none" w="sm" len="sm"/>
            <a:tailEnd type="none" w="sm" len="sm"/>
          </a:ln>
        </p:spPr>
        <p:txBody>
          <a:bodyPr/>
          <a:lstStyle/>
          <a:p>
            <a:endParaRPr lang="en-PH"/>
          </a:p>
        </p:txBody>
      </p:sp>
      <p:graphicFrame>
        <p:nvGraphicFramePr>
          <p:cNvPr id="4" name="Table 4"/>
          <p:cNvGraphicFramePr>
            <a:graphicFrameLocks noGrp="1"/>
          </p:cNvGraphicFramePr>
          <p:nvPr/>
        </p:nvGraphicFramePr>
        <p:xfrm>
          <a:off x="1207227" y="3757612"/>
          <a:ext cx="16052073" cy="2718318"/>
        </p:xfrm>
        <a:graphic>
          <a:graphicData uri="http://schemas.openxmlformats.org/drawingml/2006/table">
            <a:tbl>
              <a:tblPr/>
              <a:tblGrid>
                <a:gridCol w="5350691">
                  <a:extLst>
                    <a:ext uri="{9D8B030D-6E8A-4147-A177-3AD203B41FA5}">
                      <a16:colId xmlns:a16="http://schemas.microsoft.com/office/drawing/2014/main" val="20000"/>
                    </a:ext>
                  </a:extLst>
                </a:gridCol>
                <a:gridCol w="5350691">
                  <a:extLst>
                    <a:ext uri="{9D8B030D-6E8A-4147-A177-3AD203B41FA5}">
                      <a16:colId xmlns:a16="http://schemas.microsoft.com/office/drawing/2014/main" val="20001"/>
                    </a:ext>
                  </a:extLst>
                </a:gridCol>
                <a:gridCol w="5350691">
                  <a:extLst>
                    <a:ext uri="{9D8B030D-6E8A-4147-A177-3AD203B41FA5}">
                      <a16:colId xmlns:a16="http://schemas.microsoft.com/office/drawing/2014/main" val="20002"/>
                    </a:ext>
                  </a:extLst>
                </a:gridCol>
              </a:tblGrid>
              <a:tr h="811474">
                <a:tc>
                  <a:txBody>
                    <a:bodyPr/>
                    <a:lstStyle/>
                    <a:p>
                      <a:pPr algn="ctr">
                        <a:lnSpc>
                          <a:spcPts val="2651"/>
                        </a:lnSpc>
                        <a:defRPr/>
                      </a:pPr>
                      <a:r>
                        <a:rPr lang="en-US" sz="1893" b="1">
                          <a:solidFill>
                            <a:srgbClr val="FFFFFF"/>
                          </a:solidFill>
                          <a:latin typeface="Montserrat Bold"/>
                          <a:ea typeface="Montserrat Bold"/>
                          <a:cs typeface="Montserrat Bold"/>
                          <a:sym typeface="Montserrat Bold"/>
                        </a:rPr>
                        <a:t>Model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a:lstStyle/>
                    <a:p>
                      <a:pPr algn="ctr">
                        <a:lnSpc>
                          <a:spcPts val="2651"/>
                        </a:lnSpc>
                        <a:defRPr/>
                      </a:pPr>
                      <a:r>
                        <a:rPr lang="en-US" sz="1893" b="1">
                          <a:solidFill>
                            <a:srgbClr val="FFFFFF"/>
                          </a:solidFill>
                          <a:latin typeface="Montserrat Bold"/>
                          <a:ea typeface="Montserrat Bold"/>
                          <a:cs typeface="Montserrat Bold"/>
                          <a:sym typeface="Montserrat Bold"/>
                        </a:rPr>
                        <a:t>Dispersion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a:lstStyle/>
                    <a:p>
                      <a:pPr algn="ctr">
                        <a:lnSpc>
                          <a:spcPts val="2651"/>
                        </a:lnSpc>
                        <a:defRPr/>
                      </a:pPr>
                      <a:r>
                        <a:rPr lang="en-US" sz="1893" b="1">
                          <a:solidFill>
                            <a:srgbClr val="FFFFFF"/>
                          </a:solidFill>
                          <a:latin typeface="Montserrat Bold"/>
                          <a:ea typeface="Montserrat Bold"/>
                          <a:cs typeface="Montserrat Bold"/>
                          <a:sym typeface="Montserrat Bold"/>
                        </a:rPr>
                        <a:t>AIC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extLst>
                  <a:ext uri="{0D108BD9-81ED-4DB2-BD59-A6C34878D82A}">
                    <a16:rowId xmlns:a16="http://schemas.microsoft.com/office/drawing/2014/main" val="10000"/>
                  </a:ext>
                </a:extLst>
              </a:tr>
              <a:tr h="811474">
                <a:tc>
                  <a:txBody>
                    <a:bodyPr/>
                    <a:lstStyle/>
                    <a:p>
                      <a:pPr algn="ctr">
                        <a:lnSpc>
                          <a:spcPts val="2651"/>
                        </a:lnSpc>
                        <a:defRPr/>
                      </a:pPr>
                      <a:r>
                        <a:rPr lang="en-US" sz="1893">
                          <a:solidFill>
                            <a:srgbClr val="000000"/>
                          </a:solidFill>
                          <a:latin typeface="Montserrat"/>
                          <a:ea typeface="Montserrat"/>
                          <a:cs typeface="Montserrat"/>
                          <a:sym typeface="Montserrat"/>
                        </a:rPr>
                        <a:t>Poisson Model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1"/>
                        </a:lnSpc>
                        <a:defRPr/>
                      </a:pPr>
                      <a:r>
                        <a:rPr lang="en-US" sz="1893">
                          <a:solidFill>
                            <a:srgbClr val="000000"/>
                          </a:solidFill>
                          <a:latin typeface="Montserrat"/>
                          <a:ea typeface="Montserrat"/>
                          <a:cs typeface="Montserrat"/>
                          <a:sym typeface="Montserrat"/>
                        </a:rPr>
                        <a:t>57,568.31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1"/>
                        </a:lnSpc>
                        <a:defRPr/>
                      </a:pPr>
                      <a:r>
                        <a:rPr lang="en-US" sz="1893">
                          <a:solidFill>
                            <a:srgbClr val="000000"/>
                          </a:solidFill>
                          <a:latin typeface="Montserrat"/>
                          <a:ea typeface="Montserrat"/>
                          <a:cs typeface="Montserrat"/>
                          <a:sym typeface="Montserrat"/>
                        </a:rPr>
                        <a:t>52,279,540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95371">
                <a:tc>
                  <a:txBody>
                    <a:bodyPr/>
                    <a:lstStyle/>
                    <a:p>
                      <a:pPr algn="ctr">
                        <a:lnSpc>
                          <a:spcPts val="2651"/>
                        </a:lnSpc>
                        <a:defRPr/>
                      </a:pPr>
                      <a:r>
                        <a:rPr lang="en-US" sz="1893">
                          <a:solidFill>
                            <a:srgbClr val="000000"/>
                          </a:solidFill>
                          <a:latin typeface="Montserrat"/>
                          <a:ea typeface="Montserrat"/>
                          <a:cs typeface="Montserrat"/>
                          <a:sym typeface="Montserrat"/>
                        </a:rPr>
                        <a:t>Negative Binomial Model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1"/>
                        </a:lnSpc>
                        <a:defRPr/>
                      </a:pPr>
                      <a:r>
                        <a:rPr lang="en-US" sz="1893">
                          <a:solidFill>
                            <a:srgbClr val="000000"/>
                          </a:solidFill>
                          <a:latin typeface="Montserrat"/>
                          <a:ea typeface="Montserrat"/>
                          <a:cs typeface="Montserrat"/>
                          <a:sym typeface="Montserrat"/>
                        </a:rPr>
                        <a:t>1.98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1"/>
                        </a:lnSpc>
                        <a:defRPr/>
                      </a:pPr>
                      <a:r>
                        <a:rPr lang="en-US" sz="1893">
                          <a:solidFill>
                            <a:srgbClr val="000000"/>
                          </a:solidFill>
                          <a:latin typeface="Montserrat"/>
                          <a:ea typeface="Montserrat"/>
                          <a:cs typeface="Montserrat"/>
                          <a:sym typeface="Montserrat"/>
                        </a:rPr>
                        <a:t>25,415.35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TextBox 5"/>
          <p:cNvSpPr txBox="1"/>
          <p:nvPr/>
        </p:nvSpPr>
        <p:spPr>
          <a:xfrm>
            <a:off x="305925" y="302251"/>
            <a:ext cx="15258634" cy="1251586"/>
          </a:xfrm>
          <a:prstGeom prst="rect">
            <a:avLst/>
          </a:prstGeom>
        </p:spPr>
        <p:txBody>
          <a:bodyPr lIns="0" tIns="0" rIns="0" bIns="0" rtlCol="0" anchor="t">
            <a:spAutoFit/>
          </a:bodyPr>
          <a:lstStyle/>
          <a:p>
            <a:pPr algn="l">
              <a:lnSpc>
                <a:spcPts val="5039"/>
              </a:lnSpc>
            </a:pPr>
            <a:r>
              <a:rPr lang="en-US" sz="3599" b="1">
                <a:solidFill>
                  <a:srgbClr val="2254C5"/>
                </a:solidFill>
                <a:latin typeface="Montserrat Bold"/>
                <a:ea typeface="Montserrat Bold"/>
                <a:cs typeface="Montserrat Bold"/>
                <a:sym typeface="Montserrat Bold"/>
              </a:rPr>
              <a:t>Objective 3: How do socioeconomic and environmental factors impact infant mortality across countries over a 10-year period?</a:t>
            </a:r>
          </a:p>
        </p:txBody>
      </p:sp>
      <p:sp>
        <p:nvSpPr>
          <p:cNvPr id="6" name="TextBox 6"/>
          <p:cNvSpPr txBox="1"/>
          <p:nvPr/>
        </p:nvSpPr>
        <p:spPr>
          <a:xfrm>
            <a:off x="997964" y="2623286"/>
            <a:ext cx="5328642" cy="738000"/>
          </a:xfrm>
          <a:prstGeom prst="rect">
            <a:avLst/>
          </a:prstGeom>
        </p:spPr>
        <p:txBody>
          <a:bodyPr lIns="0" tIns="0" rIns="0" bIns="0" rtlCol="0" anchor="t">
            <a:spAutoFit/>
          </a:bodyPr>
          <a:lstStyle/>
          <a:p>
            <a:pPr algn="ctr">
              <a:lnSpc>
                <a:spcPts val="6047"/>
              </a:lnSpc>
              <a:spcBef>
                <a:spcPct val="0"/>
              </a:spcBef>
            </a:pPr>
            <a:r>
              <a:rPr lang="en-US" sz="4319" b="1">
                <a:solidFill>
                  <a:srgbClr val="2254C5"/>
                </a:solidFill>
                <a:latin typeface="Montserrat Semi-Bold"/>
                <a:ea typeface="Montserrat Semi-Bold"/>
                <a:cs typeface="Montserrat Semi-Bold"/>
                <a:sym typeface="Montserrat Semi-Bold"/>
              </a:rPr>
              <a:t>Model Comparison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849ED8"/>
        </a:solidFill>
        <a:effectLst/>
      </p:bgPr>
    </p:bg>
    <p:spTree>
      <p:nvGrpSpPr>
        <p:cNvPr id="1" name=""/>
        <p:cNvGrpSpPr/>
        <p:nvPr/>
      </p:nvGrpSpPr>
      <p:grpSpPr>
        <a:xfrm>
          <a:off x="0" y="0"/>
          <a:ext cx="0" cy="0"/>
          <a:chOff x="0" y="0"/>
          <a:chExt cx="0" cy="0"/>
        </a:xfrm>
      </p:grpSpPr>
      <p:sp>
        <p:nvSpPr>
          <p:cNvPr id="2" name="AutoShape 2"/>
          <p:cNvSpPr/>
          <p:nvPr/>
        </p:nvSpPr>
        <p:spPr>
          <a:xfrm>
            <a:off x="0" y="-272414"/>
            <a:ext cx="7748925" cy="10831828"/>
          </a:xfrm>
          <a:prstGeom prst="rect">
            <a:avLst/>
          </a:prstGeom>
          <a:solidFill>
            <a:srgbClr val="FFFFFF"/>
          </a:solidFill>
        </p:spPr>
        <p:txBody>
          <a:bodyPr/>
          <a:lstStyle/>
          <a:p>
            <a:endParaRPr lang="en-PH"/>
          </a:p>
        </p:txBody>
      </p:sp>
      <p:sp>
        <p:nvSpPr>
          <p:cNvPr id="3" name="Freeform 3"/>
          <p:cNvSpPr/>
          <p:nvPr/>
        </p:nvSpPr>
        <p:spPr>
          <a:xfrm>
            <a:off x="476708" y="2207989"/>
            <a:ext cx="3965224" cy="293044"/>
          </a:xfrm>
          <a:custGeom>
            <a:avLst/>
            <a:gdLst/>
            <a:ahLst/>
            <a:cxnLst/>
            <a:rect l="l" t="t" r="r" b="b"/>
            <a:pathLst>
              <a:path w="3965224" h="293044">
                <a:moveTo>
                  <a:pt x="0" y="0"/>
                </a:moveTo>
                <a:lnTo>
                  <a:pt x="3965224" y="0"/>
                </a:lnTo>
                <a:lnTo>
                  <a:pt x="3965224" y="293044"/>
                </a:lnTo>
                <a:lnTo>
                  <a:pt x="0" y="293044"/>
                </a:lnTo>
                <a:lnTo>
                  <a:pt x="0" y="0"/>
                </a:lnTo>
                <a:close/>
              </a:path>
            </a:pathLst>
          </a:custGeom>
          <a:blipFill>
            <a:blip r:embed="rId3">
              <a:extLst>
                <a:ext uri="{96DAC541-7B7A-43D3-8B79-37D633B846F1}">
                  <asvg:svgBlip xmlns:asvg="http://schemas.microsoft.com/office/drawing/2016/SVG/main" r:embed="rId4"/>
                </a:ext>
              </a:extLst>
            </a:blip>
            <a:stretch>
              <a:fillRect l="-171" t="-308623" r="-7088" b="-1042730"/>
            </a:stretch>
          </a:blipFill>
        </p:spPr>
        <p:txBody>
          <a:bodyPr/>
          <a:lstStyle/>
          <a:p>
            <a:endParaRPr lang="en-PH"/>
          </a:p>
        </p:txBody>
      </p:sp>
      <p:sp>
        <p:nvSpPr>
          <p:cNvPr id="4" name="Freeform 4"/>
          <p:cNvSpPr/>
          <p:nvPr/>
        </p:nvSpPr>
        <p:spPr>
          <a:xfrm>
            <a:off x="476708" y="2952104"/>
            <a:ext cx="6708177" cy="3773350"/>
          </a:xfrm>
          <a:custGeom>
            <a:avLst/>
            <a:gdLst/>
            <a:ahLst/>
            <a:cxnLst/>
            <a:rect l="l" t="t" r="r" b="b"/>
            <a:pathLst>
              <a:path w="6708177" h="3773350">
                <a:moveTo>
                  <a:pt x="0" y="0"/>
                </a:moveTo>
                <a:lnTo>
                  <a:pt x="6708177" y="0"/>
                </a:lnTo>
                <a:lnTo>
                  <a:pt x="6708177" y="3773350"/>
                </a:lnTo>
                <a:lnTo>
                  <a:pt x="0" y="3773350"/>
                </a:lnTo>
                <a:lnTo>
                  <a:pt x="0" y="0"/>
                </a:lnTo>
                <a:close/>
              </a:path>
            </a:pathLst>
          </a:custGeom>
          <a:blipFill>
            <a:blip r:embed="rId5"/>
            <a:stretch>
              <a:fillRect/>
            </a:stretch>
          </a:blipFill>
        </p:spPr>
        <p:txBody>
          <a:bodyPr/>
          <a:lstStyle/>
          <a:p>
            <a:endParaRPr lang="en-PH"/>
          </a:p>
        </p:txBody>
      </p:sp>
      <p:sp>
        <p:nvSpPr>
          <p:cNvPr id="5" name="Freeform 5"/>
          <p:cNvSpPr/>
          <p:nvPr/>
        </p:nvSpPr>
        <p:spPr>
          <a:xfrm>
            <a:off x="8242163" y="225221"/>
            <a:ext cx="1337514" cy="1325811"/>
          </a:xfrm>
          <a:custGeom>
            <a:avLst/>
            <a:gdLst/>
            <a:ahLst/>
            <a:cxnLst/>
            <a:rect l="l" t="t" r="r" b="b"/>
            <a:pathLst>
              <a:path w="1337514" h="1325811">
                <a:moveTo>
                  <a:pt x="0" y="0"/>
                </a:moveTo>
                <a:lnTo>
                  <a:pt x="1337514" y="0"/>
                </a:lnTo>
                <a:lnTo>
                  <a:pt x="1337514" y="1325810"/>
                </a:lnTo>
                <a:lnTo>
                  <a:pt x="0" y="1325810"/>
                </a:lnTo>
                <a:lnTo>
                  <a:pt x="0" y="0"/>
                </a:lnTo>
                <a:close/>
              </a:path>
            </a:pathLst>
          </a:custGeom>
          <a:blipFill>
            <a:blip r:embed="rId6"/>
            <a:stretch>
              <a:fillRect/>
            </a:stretch>
          </a:blipFill>
        </p:spPr>
        <p:txBody>
          <a:bodyPr/>
          <a:lstStyle/>
          <a:p>
            <a:endParaRPr lang="en-PH"/>
          </a:p>
        </p:txBody>
      </p:sp>
      <p:sp>
        <p:nvSpPr>
          <p:cNvPr id="6" name="Freeform 6"/>
          <p:cNvSpPr/>
          <p:nvPr/>
        </p:nvSpPr>
        <p:spPr>
          <a:xfrm>
            <a:off x="8422325" y="3160054"/>
            <a:ext cx="1160658" cy="1085215"/>
          </a:xfrm>
          <a:custGeom>
            <a:avLst/>
            <a:gdLst/>
            <a:ahLst/>
            <a:cxnLst/>
            <a:rect l="l" t="t" r="r" b="b"/>
            <a:pathLst>
              <a:path w="1160658" h="1085215">
                <a:moveTo>
                  <a:pt x="0" y="0"/>
                </a:moveTo>
                <a:lnTo>
                  <a:pt x="1160657" y="0"/>
                </a:lnTo>
                <a:lnTo>
                  <a:pt x="1160657" y="1085215"/>
                </a:lnTo>
                <a:lnTo>
                  <a:pt x="0" y="10852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H"/>
          </a:p>
        </p:txBody>
      </p:sp>
      <p:sp>
        <p:nvSpPr>
          <p:cNvPr id="7" name="Freeform 7"/>
          <p:cNvSpPr/>
          <p:nvPr/>
        </p:nvSpPr>
        <p:spPr>
          <a:xfrm>
            <a:off x="8639566" y="5927966"/>
            <a:ext cx="940111" cy="1030258"/>
          </a:xfrm>
          <a:custGeom>
            <a:avLst/>
            <a:gdLst/>
            <a:ahLst/>
            <a:cxnLst/>
            <a:rect l="l" t="t" r="r" b="b"/>
            <a:pathLst>
              <a:path w="940111" h="1030258">
                <a:moveTo>
                  <a:pt x="0" y="0"/>
                </a:moveTo>
                <a:lnTo>
                  <a:pt x="940111" y="0"/>
                </a:lnTo>
                <a:lnTo>
                  <a:pt x="940111" y="1030258"/>
                </a:lnTo>
                <a:lnTo>
                  <a:pt x="0" y="10302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PH"/>
          </a:p>
        </p:txBody>
      </p:sp>
      <p:sp>
        <p:nvSpPr>
          <p:cNvPr id="8" name="Freeform 8"/>
          <p:cNvSpPr/>
          <p:nvPr/>
        </p:nvSpPr>
        <p:spPr>
          <a:xfrm>
            <a:off x="8544875" y="7165988"/>
            <a:ext cx="1162432" cy="1162432"/>
          </a:xfrm>
          <a:custGeom>
            <a:avLst/>
            <a:gdLst/>
            <a:ahLst/>
            <a:cxnLst/>
            <a:rect l="l" t="t" r="r" b="b"/>
            <a:pathLst>
              <a:path w="1162432" h="1162432">
                <a:moveTo>
                  <a:pt x="0" y="0"/>
                </a:moveTo>
                <a:lnTo>
                  <a:pt x="1162432" y="0"/>
                </a:lnTo>
                <a:lnTo>
                  <a:pt x="1162432" y="1162431"/>
                </a:lnTo>
                <a:lnTo>
                  <a:pt x="0" y="116243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PH"/>
          </a:p>
        </p:txBody>
      </p:sp>
      <p:sp>
        <p:nvSpPr>
          <p:cNvPr id="9" name="Freeform 9"/>
          <p:cNvSpPr/>
          <p:nvPr/>
        </p:nvSpPr>
        <p:spPr>
          <a:xfrm>
            <a:off x="8531711" y="8708004"/>
            <a:ext cx="1175595" cy="1272634"/>
          </a:xfrm>
          <a:custGeom>
            <a:avLst/>
            <a:gdLst/>
            <a:ahLst/>
            <a:cxnLst/>
            <a:rect l="l" t="t" r="r" b="b"/>
            <a:pathLst>
              <a:path w="1175595" h="1272634">
                <a:moveTo>
                  <a:pt x="0" y="0"/>
                </a:moveTo>
                <a:lnTo>
                  <a:pt x="1175596" y="0"/>
                </a:lnTo>
                <a:lnTo>
                  <a:pt x="1175596" y="1272634"/>
                </a:lnTo>
                <a:lnTo>
                  <a:pt x="0" y="127263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PH"/>
          </a:p>
        </p:txBody>
      </p:sp>
      <p:sp>
        <p:nvSpPr>
          <p:cNvPr id="10" name="Freeform 10"/>
          <p:cNvSpPr/>
          <p:nvPr/>
        </p:nvSpPr>
        <p:spPr>
          <a:xfrm>
            <a:off x="8711159" y="1739467"/>
            <a:ext cx="581216" cy="1230086"/>
          </a:xfrm>
          <a:custGeom>
            <a:avLst/>
            <a:gdLst/>
            <a:ahLst/>
            <a:cxnLst/>
            <a:rect l="l" t="t" r="r" b="b"/>
            <a:pathLst>
              <a:path w="581216" h="1230086">
                <a:moveTo>
                  <a:pt x="0" y="0"/>
                </a:moveTo>
                <a:lnTo>
                  <a:pt x="581216" y="0"/>
                </a:lnTo>
                <a:lnTo>
                  <a:pt x="581216" y="1230087"/>
                </a:lnTo>
                <a:lnTo>
                  <a:pt x="0" y="1230087"/>
                </a:lnTo>
                <a:lnTo>
                  <a:pt x="0" y="0"/>
                </a:lnTo>
                <a:close/>
              </a:path>
            </a:pathLst>
          </a:custGeom>
          <a:blipFill>
            <a:blip r:embed="rId15"/>
            <a:stretch>
              <a:fillRect/>
            </a:stretch>
          </a:blipFill>
        </p:spPr>
        <p:txBody>
          <a:bodyPr/>
          <a:lstStyle/>
          <a:p>
            <a:endParaRPr lang="en-PH"/>
          </a:p>
        </p:txBody>
      </p:sp>
      <p:sp>
        <p:nvSpPr>
          <p:cNvPr id="11" name="Freeform 11"/>
          <p:cNvSpPr/>
          <p:nvPr/>
        </p:nvSpPr>
        <p:spPr>
          <a:xfrm>
            <a:off x="8422325" y="4566798"/>
            <a:ext cx="1160658" cy="1153404"/>
          </a:xfrm>
          <a:custGeom>
            <a:avLst/>
            <a:gdLst/>
            <a:ahLst/>
            <a:cxnLst/>
            <a:rect l="l" t="t" r="r" b="b"/>
            <a:pathLst>
              <a:path w="1160658" h="1153404">
                <a:moveTo>
                  <a:pt x="0" y="0"/>
                </a:moveTo>
                <a:lnTo>
                  <a:pt x="1160657" y="0"/>
                </a:lnTo>
                <a:lnTo>
                  <a:pt x="1160657" y="1153404"/>
                </a:lnTo>
                <a:lnTo>
                  <a:pt x="0" y="115340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PH"/>
          </a:p>
        </p:txBody>
      </p:sp>
      <p:sp>
        <p:nvSpPr>
          <p:cNvPr id="12" name="TextBox 12"/>
          <p:cNvSpPr txBox="1"/>
          <p:nvPr/>
        </p:nvSpPr>
        <p:spPr>
          <a:xfrm>
            <a:off x="476708" y="381135"/>
            <a:ext cx="6795509" cy="1824355"/>
          </a:xfrm>
          <a:prstGeom prst="rect">
            <a:avLst/>
          </a:prstGeom>
        </p:spPr>
        <p:txBody>
          <a:bodyPr lIns="0" tIns="0" rIns="0" bIns="0" rtlCol="0" anchor="t">
            <a:spAutoFit/>
          </a:bodyPr>
          <a:lstStyle/>
          <a:p>
            <a:pPr marL="0" lvl="0" indent="0" algn="l">
              <a:lnSpc>
                <a:spcPts val="7280"/>
              </a:lnSpc>
              <a:spcBef>
                <a:spcPct val="0"/>
              </a:spcBef>
            </a:pPr>
            <a:r>
              <a:rPr lang="en-US" sz="5600" spc="-112">
                <a:solidFill>
                  <a:srgbClr val="2254C5"/>
                </a:solidFill>
                <a:latin typeface="Montserrat"/>
                <a:ea typeface="Montserrat"/>
                <a:cs typeface="Montserrat"/>
                <a:sym typeface="Montserrat"/>
              </a:rPr>
              <a:t>Result and Interpretation</a:t>
            </a:r>
          </a:p>
        </p:txBody>
      </p:sp>
      <p:sp>
        <p:nvSpPr>
          <p:cNvPr id="13" name="TextBox 13"/>
          <p:cNvSpPr txBox="1"/>
          <p:nvPr/>
        </p:nvSpPr>
        <p:spPr>
          <a:xfrm>
            <a:off x="10249771" y="390660"/>
            <a:ext cx="7290136" cy="763269"/>
          </a:xfrm>
          <a:prstGeom prst="rect">
            <a:avLst/>
          </a:prstGeom>
        </p:spPr>
        <p:txBody>
          <a:bodyPr lIns="0" tIns="0" rIns="0" bIns="0" rtlCol="0" anchor="t">
            <a:spAutoFit/>
          </a:bodyPr>
          <a:lstStyle/>
          <a:p>
            <a:pPr algn="l">
              <a:lnSpc>
                <a:spcPts val="3080"/>
              </a:lnSpc>
            </a:pPr>
            <a:r>
              <a:rPr lang="en-US" sz="2200">
                <a:solidFill>
                  <a:srgbClr val="FFFFFF"/>
                </a:solidFill>
                <a:latin typeface="Montserrat"/>
                <a:ea typeface="Montserrat"/>
                <a:cs typeface="Montserrat"/>
                <a:sym typeface="Montserrat"/>
              </a:rPr>
              <a:t>A 1% increase in CO2 exposure leads to a 5% increase in infant deaths per 1000 live births.</a:t>
            </a:r>
          </a:p>
        </p:txBody>
      </p:sp>
      <p:sp>
        <p:nvSpPr>
          <p:cNvPr id="14" name="TextBox 14"/>
          <p:cNvSpPr txBox="1"/>
          <p:nvPr/>
        </p:nvSpPr>
        <p:spPr>
          <a:xfrm>
            <a:off x="10187594" y="1612041"/>
            <a:ext cx="7094093" cy="1153795"/>
          </a:xfrm>
          <a:prstGeom prst="rect">
            <a:avLst/>
          </a:prstGeom>
        </p:spPr>
        <p:txBody>
          <a:bodyPr lIns="0" tIns="0" rIns="0" bIns="0" rtlCol="0" anchor="t">
            <a:spAutoFit/>
          </a:bodyPr>
          <a:lstStyle/>
          <a:p>
            <a:pPr algn="l">
              <a:lnSpc>
                <a:spcPts val="3079"/>
              </a:lnSpc>
            </a:pPr>
            <a:r>
              <a:rPr lang="en-US" sz="2199">
                <a:solidFill>
                  <a:srgbClr val="FFFFFF"/>
                </a:solidFill>
                <a:latin typeface="Montserrat"/>
                <a:ea typeface="Montserrat"/>
                <a:cs typeface="Montserrat"/>
                <a:sym typeface="Montserrat"/>
              </a:rPr>
              <a:t>A 1-unit increase in fertility rate correlates with a 19.8 % decrease in infant deaths per 1000 live births.</a:t>
            </a:r>
          </a:p>
        </p:txBody>
      </p:sp>
      <p:sp>
        <p:nvSpPr>
          <p:cNvPr id="15" name="TextBox 15"/>
          <p:cNvSpPr txBox="1"/>
          <p:nvPr/>
        </p:nvSpPr>
        <p:spPr>
          <a:xfrm>
            <a:off x="10187594" y="3091474"/>
            <a:ext cx="6423353" cy="1153795"/>
          </a:xfrm>
          <a:prstGeom prst="rect">
            <a:avLst/>
          </a:prstGeom>
        </p:spPr>
        <p:txBody>
          <a:bodyPr lIns="0" tIns="0" rIns="0" bIns="0" rtlCol="0" anchor="t">
            <a:spAutoFit/>
          </a:bodyPr>
          <a:lstStyle/>
          <a:p>
            <a:pPr algn="l">
              <a:lnSpc>
                <a:spcPts val="3079"/>
              </a:lnSpc>
            </a:pPr>
            <a:r>
              <a:rPr lang="en-US" sz="2199">
                <a:solidFill>
                  <a:srgbClr val="FFFFFF"/>
                </a:solidFill>
                <a:latin typeface="Montserrat"/>
                <a:ea typeface="Montserrat"/>
                <a:cs typeface="Montserrat"/>
                <a:sym typeface="Montserrat"/>
              </a:rPr>
              <a:t>A 1% increase in sanitation spending (as a percentage of GDP) leads to 9.4% decrease in infant deaths per 1000 live births.</a:t>
            </a:r>
          </a:p>
        </p:txBody>
      </p:sp>
      <p:sp>
        <p:nvSpPr>
          <p:cNvPr id="16" name="TextBox 16"/>
          <p:cNvSpPr txBox="1"/>
          <p:nvPr/>
        </p:nvSpPr>
        <p:spPr>
          <a:xfrm>
            <a:off x="476708" y="7015646"/>
            <a:ext cx="6708177" cy="2444760"/>
          </a:xfrm>
          <a:prstGeom prst="rect">
            <a:avLst/>
          </a:prstGeom>
        </p:spPr>
        <p:txBody>
          <a:bodyPr lIns="0" tIns="0" rIns="0" bIns="0" rtlCol="0" anchor="t">
            <a:spAutoFit/>
          </a:bodyPr>
          <a:lstStyle/>
          <a:p>
            <a:pPr algn="just">
              <a:lnSpc>
                <a:spcPts val="2799"/>
              </a:lnSpc>
              <a:spcBef>
                <a:spcPct val="0"/>
              </a:spcBef>
            </a:pPr>
            <a:r>
              <a:rPr lang="en-US" sz="1999">
                <a:solidFill>
                  <a:srgbClr val="3E6BD1"/>
                </a:solidFill>
                <a:latin typeface="Montserrat"/>
                <a:ea typeface="Montserrat"/>
                <a:cs typeface="Montserrat"/>
                <a:sym typeface="Montserrat"/>
              </a:rPr>
              <a:t>💡 CO₂ exposure, fertility rate, sanitary expense per GDP, unemployment rate, safe water access, immunization rate, and hospital beds are significant predictors of infant mortality. These findings highlight the critical role of environmental quality, economic conditions, and healthcare infrastructure in shaping infant mortality rates globally.</a:t>
            </a:r>
          </a:p>
        </p:txBody>
      </p:sp>
      <p:sp>
        <p:nvSpPr>
          <p:cNvPr id="17" name="TextBox 17"/>
          <p:cNvSpPr txBox="1"/>
          <p:nvPr/>
        </p:nvSpPr>
        <p:spPr>
          <a:xfrm>
            <a:off x="10249771" y="5969438"/>
            <a:ext cx="6423353" cy="763270"/>
          </a:xfrm>
          <a:prstGeom prst="rect">
            <a:avLst/>
          </a:prstGeom>
        </p:spPr>
        <p:txBody>
          <a:bodyPr lIns="0" tIns="0" rIns="0" bIns="0" rtlCol="0" anchor="t">
            <a:spAutoFit/>
          </a:bodyPr>
          <a:lstStyle/>
          <a:p>
            <a:pPr algn="l">
              <a:lnSpc>
                <a:spcPts val="3079"/>
              </a:lnSpc>
            </a:pPr>
            <a:r>
              <a:rPr lang="en-US" sz="2199">
                <a:solidFill>
                  <a:srgbClr val="FFFFFF"/>
                </a:solidFill>
                <a:latin typeface="Montserrat"/>
                <a:ea typeface="Montserrat"/>
                <a:cs typeface="Montserrat"/>
                <a:sym typeface="Montserrat"/>
              </a:rPr>
              <a:t>A 1% increase in access to safe water reduces infant deaths per 1000 live births by 2.2%.</a:t>
            </a:r>
          </a:p>
        </p:txBody>
      </p:sp>
      <p:sp>
        <p:nvSpPr>
          <p:cNvPr id="18" name="TextBox 18"/>
          <p:cNvSpPr txBox="1"/>
          <p:nvPr/>
        </p:nvSpPr>
        <p:spPr>
          <a:xfrm>
            <a:off x="10144115" y="7293780"/>
            <a:ext cx="6423353" cy="1153795"/>
          </a:xfrm>
          <a:prstGeom prst="rect">
            <a:avLst/>
          </a:prstGeom>
        </p:spPr>
        <p:txBody>
          <a:bodyPr lIns="0" tIns="0" rIns="0" bIns="0" rtlCol="0" anchor="t">
            <a:spAutoFit/>
          </a:bodyPr>
          <a:lstStyle/>
          <a:p>
            <a:pPr algn="l">
              <a:lnSpc>
                <a:spcPts val="3079"/>
              </a:lnSpc>
            </a:pPr>
            <a:r>
              <a:rPr lang="en-US" sz="2199">
                <a:solidFill>
                  <a:srgbClr val="FFFFFF"/>
                </a:solidFill>
                <a:latin typeface="Montserrat"/>
                <a:ea typeface="Montserrat"/>
                <a:cs typeface="Montserrat"/>
                <a:sym typeface="Montserrat"/>
              </a:rPr>
              <a:t>A 1% increase in immunization coverage reduces infant deaths per 1000 live births by 4%.</a:t>
            </a:r>
          </a:p>
        </p:txBody>
      </p:sp>
      <p:sp>
        <p:nvSpPr>
          <p:cNvPr id="19" name="TextBox 19"/>
          <p:cNvSpPr txBox="1"/>
          <p:nvPr/>
        </p:nvSpPr>
        <p:spPr>
          <a:xfrm>
            <a:off x="10144115" y="8746401"/>
            <a:ext cx="6336395" cy="1148216"/>
          </a:xfrm>
          <a:prstGeom prst="rect">
            <a:avLst/>
          </a:prstGeom>
        </p:spPr>
        <p:txBody>
          <a:bodyPr lIns="0" tIns="0" rIns="0" bIns="0" rtlCol="0" anchor="t">
            <a:spAutoFit/>
          </a:bodyPr>
          <a:lstStyle/>
          <a:p>
            <a:pPr algn="l">
              <a:lnSpc>
                <a:spcPts val="3038"/>
              </a:lnSpc>
            </a:pPr>
            <a:r>
              <a:rPr lang="en-US" sz="2170">
                <a:solidFill>
                  <a:srgbClr val="FFFFFF"/>
                </a:solidFill>
                <a:latin typeface="Montserrat"/>
                <a:ea typeface="Montserrat"/>
                <a:cs typeface="Montserrat"/>
                <a:sym typeface="Montserrat"/>
              </a:rPr>
              <a:t>A 1% unit increase in hospital beds per 1000 population leads to a 12.7% decrease in infant deaths per 1000 live births.</a:t>
            </a:r>
          </a:p>
        </p:txBody>
      </p:sp>
      <p:sp>
        <p:nvSpPr>
          <p:cNvPr id="20" name="TextBox 20"/>
          <p:cNvSpPr txBox="1"/>
          <p:nvPr/>
        </p:nvSpPr>
        <p:spPr>
          <a:xfrm>
            <a:off x="10144115" y="4506080"/>
            <a:ext cx="6423353" cy="1153795"/>
          </a:xfrm>
          <a:prstGeom prst="rect">
            <a:avLst/>
          </a:prstGeom>
        </p:spPr>
        <p:txBody>
          <a:bodyPr lIns="0" tIns="0" rIns="0" bIns="0" rtlCol="0" anchor="t">
            <a:spAutoFit/>
          </a:bodyPr>
          <a:lstStyle/>
          <a:p>
            <a:pPr algn="l">
              <a:lnSpc>
                <a:spcPts val="3079"/>
              </a:lnSpc>
            </a:pPr>
            <a:r>
              <a:rPr lang="en-US" sz="2199">
                <a:solidFill>
                  <a:srgbClr val="FFFFFF"/>
                </a:solidFill>
                <a:latin typeface="Montserrat"/>
                <a:ea typeface="Montserrat"/>
                <a:cs typeface="Montserrat"/>
                <a:sym typeface="Montserrat"/>
              </a:rPr>
              <a:t>A 1% increase in unemployment correlates with a 7.1% decrease in infant deaths per 1000 live births.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36609" y="372921"/>
            <a:ext cx="10971097" cy="1178208"/>
          </a:xfrm>
          <a:prstGeom prst="rect">
            <a:avLst/>
          </a:prstGeom>
        </p:spPr>
        <p:txBody>
          <a:bodyPr lIns="0" tIns="0" rIns="0" bIns="0" rtlCol="0" anchor="t">
            <a:spAutoFit/>
          </a:bodyPr>
          <a:lstStyle/>
          <a:p>
            <a:pPr algn="l">
              <a:lnSpc>
                <a:spcPts val="9609"/>
              </a:lnSpc>
            </a:pPr>
            <a:r>
              <a:rPr lang="en-US" sz="6863" b="1">
                <a:solidFill>
                  <a:srgbClr val="2254C5"/>
                </a:solidFill>
                <a:latin typeface="Montserrat Bold"/>
                <a:ea typeface="Montserrat Bold"/>
                <a:cs typeface="Montserrat Bold"/>
                <a:sym typeface="Montserrat Bold"/>
              </a:rPr>
              <a:t>Limitation of the Study</a:t>
            </a:r>
          </a:p>
        </p:txBody>
      </p:sp>
      <p:sp>
        <p:nvSpPr>
          <p:cNvPr id="3" name="AutoShape 3"/>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4" name="AutoShape 4"/>
          <p:cNvSpPr/>
          <p:nvPr/>
        </p:nvSpPr>
        <p:spPr>
          <a:xfrm flipV="1">
            <a:off x="11850061" y="793106"/>
            <a:ext cx="6923190" cy="0"/>
          </a:xfrm>
          <a:prstGeom prst="line">
            <a:avLst/>
          </a:prstGeom>
          <a:ln w="28575" cap="flat">
            <a:solidFill>
              <a:srgbClr val="2254C5"/>
            </a:solidFill>
            <a:prstDash val="solid"/>
            <a:headEnd type="none" w="sm" len="sm"/>
            <a:tailEnd type="none" w="sm" len="sm"/>
          </a:ln>
        </p:spPr>
        <p:txBody>
          <a:bodyPr/>
          <a:lstStyle/>
          <a:p>
            <a:endParaRPr lang="en-PH"/>
          </a:p>
        </p:txBody>
      </p:sp>
      <p:sp>
        <p:nvSpPr>
          <p:cNvPr id="5" name="TextBox 5"/>
          <p:cNvSpPr txBox="1"/>
          <p:nvPr/>
        </p:nvSpPr>
        <p:spPr>
          <a:xfrm>
            <a:off x="1565362" y="2325685"/>
            <a:ext cx="15325504" cy="3024541"/>
          </a:xfrm>
          <a:prstGeom prst="rect">
            <a:avLst/>
          </a:prstGeom>
        </p:spPr>
        <p:txBody>
          <a:bodyPr lIns="0" tIns="0" rIns="0" bIns="0" rtlCol="0" anchor="t">
            <a:spAutoFit/>
          </a:bodyPr>
          <a:lstStyle/>
          <a:p>
            <a:pPr marL="928060" lvl="1" indent="-464030" algn="l">
              <a:lnSpc>
                <a:spcPts val="6017"/>
              </a:lnSpc>
              <a:buFont typeface="Arial"/>
              <a:buChar char="•"/>
            </a:pPr>
            <a:r>
              <a:rPr lang="en-US" sz="4298" b="1">
                <a:solidFill>
                  <a:srgbClr val="2254C5"/>
                </a:solidFill>
                <a:latin typeface="Montserrat Bold"/>
                <a:ea typeface="Montserrat Bold"/>
                <a:cs typeface="Montserrat Bold"/>
                <a:sym typeface="Montserrat Bold"/>
              </a:rPr>
              <a:t>Limited Predictive Power: </a:t>
            </a:r>
            <a:r>
              <a:rPr lang="en-US" sz="4298">
                <a:solidFill>
                  <a:srgbClr val="2254C5"/>
                </a:solidFill>
                <a:latin typeface="Montserrat"/>
                <a:ea typeface="Montserrat"/>
                <a:cs typeface="Montserrat"/>
                <a:sym typeface="Montserrat"/>
              </a:rPr>
              <a:t>Current model explains only 45% of infant deaths, indicating missing key factors.</a:t>
            </a:r>
          </a:p>
          <a:p>
            <a:pPr algn="l">
              <a:lnSpc>
                <a:spcPts val="6017"/>
              </a:lnSpc>
            </a:pPr>
            <a:endParaRPr lang="en-US" sz="4298">
              <a:solidFill>
                <a:srgbClr val="2254C5"/>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10103" y="253703"/>
            <a:ext cx="9596764" cy="1178208"/>
          </a:xfrm>
          <a:prstGeom prst="rect">
            <a:avLst/>
          </a:prstGeom>
        </p:spPr>
        <p:txBody>
          <a:bodyPr lIns="0" tIns="0" rIns="0" bIns="0" rtlCol="0" anchor="t">
            <a:spAutoFit/>
          </a:bodyPr>
          <a:lstStyle/>
          <a:p>
            <a:pPr algn="l">
              <a:lnSpc>
                <a:spcPts val="9609"/>
              </a:lnSpc>
            </a:pPr>
            <a:r>
              <a:rPr lang="en-US" sz="6863" b="1">
                <a:solidFill>
                  <a:srgbClr val="2254C5"/>
                </a:solidFill>
                <a:latin typeface="Montserrat Bold"/>
                <a:ea typeface="Montserrat Bold"/>
                <a:cs typeface="Montserrat Bold"/>
                <a:sym typeface="Montserrat Bold"/>
              </a:rPr>
              <a:t>Recommendations</a:t>
            </a:r>
          </a:p>
        </p:txBody>
      </p:sp>
      <p:sp>
        <p:nvSpPr>
          <p:cNvPr id="3" name="AutoShape 3"/>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4" name="AutoShape 4"/>
          <p:cNvSpPr/>
          <p:nvPr/>
        </p:nvSpPr>
        <p:spPr>
          <a:xfrm flipV="1">
            <a:off x="11850061" y="793106"/>
            <a:ext cx="6923190" cy="0"/>
          </a:xfrm>
          <a:prstGeom prst="line">
            <a:avLst/>
          </a:prstGeom>
          <a:ln w="28575" cap="flat">
            <a:solidFill>
              <a:srgbClr val="2254C5"/>
            </a:solidFill>
            <a:prstDash val="solid"/>
            <a:headEnd type="none" w="sm" len="sm"/>
            <a:tailEnd type="none" w="sm" len="sm"/>
          </a:ln>
        </p:spPr>
        <p:txBody>
          <a:bodyPr/>
          <a:lstStyle/>
          <a:p>
            <a:endParaRPr lang="en-PH"/>
          </a:p>
        </p:txBody>
      </p:sp>
      <p:sp>
        <p:nvSpPr>
          <p:cNvPr id="5" name="TextBox 5"/>
          <p:cNvSpPr txBox="1"/>
          <p:nvPr/>
        </p:nvSpPr>
        <p:spPr>
          <a:xfrm>
            <a:off x="1208332" y="2113409"/>
            <a:ext cx="15871337" cy="4109757"/>
          </a:xfrm>
          <a:prstGeom prst="rect">
            <a:avLst/>
          </a:prstGeom>
        </p:spPr>
        <p:txBody>
          <a:bodyPr lIns="0" tIns="0" rIns="0" bIns="0" rtlCol="0" anchor="t">
            <a:spAutoFit/>
          </a:bodyPr>
          <a:lstStyle/>
          <a:p>
            <a:pPr marL="1014418" lvl="1" indent="-507209" algn="l">
              <a:lnSpc>
                <a:spcPts val="6577"/>
              </a:lnSpc>
              <a:buFont typeface="Arial"/>
              <a:buChar char="•"/>
            </a:pPr>
            <a:r>
              <a:rPr lang="en-US" sz="4698" b="1">
                <a:solidFill>
                  <a:srgbClr val="2254C5"/>
                </a:solidFill>
                <a:latin typeface="Montserrat Bold"/>
                <a:ea typeface="Montserrat Bold"/>
                <a:cs typeface="Montserrat Bold"/>
                <a:sym typeface="Montserrat Bold"/>
              </a:rPr>
              <a:t>Expand Predictors: </a:t>
            </a:r>
            <a:r>
              <a:rPr lang="en-US" sz="4698">
                <a:solidFill>
                  <a:srgbClr val="2254C5"/>
                </a:solidFill>
                <a:latin typeface="Montserrat"/>
                <a:ea typeface="Montserrat"/>
                <a:cs typeface="Montserrat"/>
                <a:sym typeface="Montserrat"/>
              </a:rPr>
              <a:t>Include other variables that could affect infant mortality.</a:t>
            </a:r>
          </a:p>
          <a:p>
            <a:pPr marL="1014418" lvl="1" indent="-507209" algn="l">
              <a:lnSpc>
                <a:spcPts val="6577"/>
              </a:lnSpc>
              <a:buFont typeface="Arial"/>
              <a:buChar char="•"/>
            </a:pPr>
            <a:r>
              <a:rPr lang="en-US" sz="4698" b="1">
                <a:solidFill>
                  <a:srgbClr val="2254C5"/>
                </a:solidFill>
                <a:latin typeface="Montserrat Bold"/>
                <a:ea typeface="Montserrat Bold"/>
                <a:cs typeface="Montserrat Bold"/>
                <a:sym typeface="Montserrat Bold"/>
              </a:rPr>
              <a:t>Add Interaction Terms: </a:t>
            </a:r>
            <a:r>
              <a:rPr lang="en-US" sz="4698">
                <a:solidFill>
                  <a:srgbClr val="2254C5"/>
                </a:solidFill>
                <a:latin typeface="Montserrat"/>
                <a:ea typeface="Montserrat"/>
                <a:cs typeface="Montserrat"/>
                <a:sym typeface="Montserrat"/>
              </a:rPr>
              <a:t>Analyze how combined factors (e.g., CO2 exposure &amp; Fertility Rate) impact infant mortality.</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254C5"/>
        </a:solidFill>
        <a:effectLst/>
      </p:bgPr>
    </p:bg>
    <p:spTree>
      <p:nvGrpSpPr>
        <p:cNvPr id="1" name=""/>
        <p:cNvGrpSpPr/>
        <p:nvPr/>
      </p:nvGrpSpPr>
      <p:grpSpPr>
        <a:xfrm>
          <a:off x="0" y="0"/>
          <a:ext cx="0" cy="0"/>
          <a:chOff x="0" y="0"/>
          <a:chExt cx="0" cy="0"/>
        </a:xfrm>
      </p:grpSpPr>
      <p:sp>
        <p:nvSpPr>
          <p:cNvPr id="2" name="TextBox 2"/>
          <p:cNvSpPr txBox="1"/>
          <p:nvPr/>
        </p:nvSpPr>
        <p:spPr>
          <a:xfrm>
            <a:off x="3691932" y="3874092"/>
            <a:ext cx="10904135" cy="2488376"/>
          </a:xfrm>
          <a:prstGeom prst="rect">
            <a:avLst/>
          </a:prstGeom>
        </p:spPr>
        <p:txBody>
          <a:bodyPr lIns="0" tIns="0" rIns="0" bIns="0" rtlCol="0" anchor="t">
            <a:spAutoFit/>
          </a:bodyPr>
          <a:lstStyle/>
          <a:p>
            <a:pPr algn="ctr">
              <a:lnSpc>
                <a:spcPts val="20345"/>
              </a:lnSpc>
            </a:pPr>
            <a:r>
              <a:rPr lang="en-US" sz="14532" b="1">
                <a:solidFill>
                  <a:srgbClr val="FFFFFF"/>
                </a:solidFill>
                <a:latin typeface="Montserrat Bold"/>
                <a:ea typeface="Montserrat Bold"/>
                <a:cs typeface="Montserrat Bold"/>
                <a:sym typeface="Montserrat Bold"/>
              </a:rPr>
              <a:t>Thank You</a:t>
            </a:r>
          </a:p>
        </p:txBody>
      </p:sp>
      <p:sp>
        <p:nvSpPr>
          <p:cNvPr id="3" name="AutoShape 3"/>
          <p:cNvSpPr/>
          <p:nvPr/>
        </p:nvSpPr>
        <p:spPr>
          <a:xfrm>
            <a:off x="-970252" y="9719678"/>
            <a:ext cx="20335605" cy="0"/>
          </a:xfrm>
          <a:prstGeom prst="line">
            <a:avLst/>
          </a:prstGeom>
          <a:ln w="28575" cap="flat">
            <a:solidFill>
              <a:srgbClr val="FFFFFF"/>
            </a:solidFill>
            <a:prstDash val="solid"/>
            <a:headEnd type="none" w="sm" len="sm"/>
            <a:tailEnd type="none" w="sm" len="sm"/>
          </a:ln>
        </p:spPr>
        <p:txBody>
          <a:bodyPr/>
          <a:lstStyle/>
          <a:p>
            <a:endParaRPr lang="en-PH"/>
          </a:p>
        </p:txBody>
      </p:sp>
      <p:sp>
        <p:nvSpPr>
          <p:cNvPr id="4" name="AutoShape 4"/>
          <p:cNvSpPr/>
          <p:nvPr/>
        </p:nvSpPr>
        <p:spPr>
          <a:xfrm flipV="1">
            <a:off x="-2207496" y="793106"/>
            <a:ext cx="21034483" cy="0"/>
          </a:xfrm>
          <a:prstGeom prst="line">
            <a:avLst/>
          </a:prstGeom>
          <a:ln w="28575" cap="flat">
            <a:solidFill>
              <a:srgbClr val="FFFFFF"/>
            </a:solidFill>
            <a:prstDash val="solid"/>
            <a:headEnd type="none" w="sm" len="sm"/>
            <a:tailEnd type="none" w="sm" len="sm"/>
          </a:ln>
        </p:spPr>
        <p:txBody>
          <a:bodyPr/>
          <a:lstStyle/>
          <a:p>
            <a:endParaRPr lang="en-PH"/>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AutoShape 3"/>
          <p:cNvSpPr/>
          <p:nvPr/>
        </p:nvSpPr>
        <p:spPr>
          <a:xfrm flipV="1">
            <a:off x="11850061" y="793106"/>
            <a:ext cx="6923190" cy="0"/>
          </a:xfrm>
          <a:prstGeom prst="line">
            <a:avLst/>
          </a:prstGeom>
          <a:ln w="28575" cap="flat">
            <a:solidFill>
              <a:srgbClr val="2254C5"/>
            </a:solidFill>
            <a:prstDash val="solid"/>
            <a:headEnd type="none" w="sm" len="sm"/>
            <a:tailEnd type="none" w="sm" len="sm"/>
          </a:ln>
        </p:spPr>
        <p:txBody>
          <a:bodyPr/>
          <a:lstStyle/>
          <a:p>
            <a:endParaRPr lang="en-PH"/>
          </a:p>
        </p:txBody>
      </p:sp>
      <p:sp>
        <p:nvSpPr>
          <p:cNvPr id="4" name="TextBox 4"/>
          <p:cNvSpPr txBox="1"/>
          <p:nvPr/>
        </p:nvSpPr>
        <p:spPr>
          <a:xfrm>
            <a:off x="305925" y="264151"/>
            <a:ext cx="11010696" cy="953135"/>
          </a:xfrm>
          <a:prstGeom prst="rect">
            <a:avLst/>
          </a:prstGeom>
        </p:spPr>
        <p:txBody>
          <a:bodyPr lIns="0" tIns="0" rIns="0" bIns="0" rtlCol="0" anchor="t">
            <a:spAutoFit/>
          </a:bodyPr>
          <a:lstStyle/>
          <a:p>
            <a:pPr algn="l">
              <a:lnSpc>
                <a:spcPts val="7840"/>
              </a:lnSpc>
            </a:pPr>
            <a:r>
              <a:rPr lang="en-US" sz="5600" b="1">
                <a:solidFill>
                  <a:srgbClr val="2254C5"/>
                </a:solidFill>
                <a:latin typeface="Montserrat Bold"/>
                <a:ea typeface="Montserrat Bold"/>
                <a:cs typeface="Montserrat Bold"/>
                <a:sym typeface="Montserrat Bold"/>
              </a:rPr>
              <a:t>References</a:t>
            </a:r>
          </a:p>
        </p:txBody>
      </p:sp>
      <p:sp>
        <p:nvSpPr>
          <p:cNvPr id="5" name="TextBox 5"/>
          <p:cNvSpPr txBox="1"/>
          <p:nvPr/>
        </p:nvSpPr>
        <p:spPr>
          <a:xfrm>
            <a:off x="801891" y="1641703"/>
            <a:ext cx="16457409" cy="1044575"/>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2254C5"/>
                </a:solidFill>
                <a:latin typeface="Montserrat"/>
                <a:ea typeface="Montserrat"/>
                <a:cs typeface="Montserrat"/>
                <a:sym typeface="Montserrat"/>
              </a:rPr>
              <a:t>Fadhilah Fitri. (2021). Infant Mortality Case: An Application of Negative Binomial Regression in order to Overcome Overdispersion in Poisson Regression. https://</a:t>
            </a:r>
            <a:r>
              <a:rPr lang="en-US" sz="2000" u="sng">
                <a:solidFill>
                  <a:srgbClr val="2254C5"/>
                </a:solidFill>
                <a:latin typeface="Montserrat"/>
                <a:ea typeface="Montserrat"/>
                <a:cs typeface="Montserrat"/>
                <a:sym typeface="Montserrat"/>
                <a:hlinkClick r:id="rId2" tooltip="https://doi.org/10.24036/eksakta/vol22-iss2/272"/>
              </a:rPr>
              <a:t>doi.org/10.1007/s40615-017-0381-x </a:t>
            </a:r>
          </a:p>
          <a:p>
            <a:pPr algn="l">
              <a:lnSpc>
                <a:spcPts val="2800"/>
              </a:lnSpc>
              <a:spcBef>
                <a:spcPct val="0"/>
              </a:spcBef>
            </a:pPr>
            <a:r>
              <a:rPr lang="en-US" sz="2000">
                <a:solidFill>
                  <a:srgbClr val="2254C5"/>
                </a:solidFill>
                <a:latin typeface="Montserrat"/>
                <a:ea typeface="Montserrat"/>
                <a:cs typeface="Montserrat"/>
                <a:sym typeface="Montserrat"/>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850061" y="793106"/>
            <a:ext cx="6437939"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Freeform 3"/>
          <p:cNvSpPr/>
          <p:nvPr/>
        </p:nvSpPr>
        <p:spPr>
          <a:xfrm>
            <a:off x="-11891041" y="0"/>
            <a:ext cx="16967643" cy="10287000"/>
          </a:xfrm>
          <a:custGeom>
            <a:avLst/>
            <a:gdLst/>
            <a:ahLst/>
            <a:cxnLst/>
            <a:rect l="l" t="t" r="r" b="b"/>
            <a:pathLst>
              <a:path w="16967643" h="10287000">
                <a:moveTo>
                  <a:pt x="0" y="0"/>
                </a:moveTo>
                <a:lnTo>
                  <a:pt x="16967643" y="0"/>
                </a:lnTo>
                <a:lnTo>
                  <a:pt x="16967643" y="10287000"/>
                </a:lnTo>
                <a:lnTo>
                  <a:pt x="0" y="10287000"/>
                </a:lnTo>
                <a:lnTo>
                  <a:pt x="0" y="0"/>
                </a:lnTo>
                <a:close/>
              </a:path>
            </a:pathLst>
          </a:custGeom>
          <a:blipFill>
            <a:blip r:embed="rId2"/>
            <a:stretch>
              <a:fillRect t="-5339" b="-4553"/>
            </a:stretch>
          </a:blipFill>
        </p:spPr>
        <p:txBody>
          <a:bodyPr/>
          <a:lstStyle/>
          <a:p>
            <a:endParaRPr lang="en-PH"/>
          </a:p>
        </p:txBody>
      </p:sp>
      <p:sp>
        <p:nvSpPr>
          <p:cNvPr id="4" name="Freeform 4"/>
          <p:cNvSpPr/>
          <p:nvPr/>
        </p:nvSpPr>
        <p:spPr>
          <a:xfrm>
            <a:off x="-3407219" y="0"/>
            <a:ext cx="8621219" cy="10287000"/>
          </a:xfrm>
          <a:custGeom>
            <a:avLst/>
            <a:gdLst/>
            <a:ahLst/>
            <a:cxnLst/>
            <a:rect l="l" t="t" r="r" b="b"/>
            <a:pathLst>
              <a:path w="8621219" h="10287000">
                <a:moveTo>
                  <a:pt x="0" y="0"/>
                </a:moveTo>
                <a:lnTo>
                  <a:pt x="8621219" y="0"/>
                </a:lnTo>
                <a:lnTo>
                  <a:pt x="8621219" y="10287000"/>
                </a:lnTo>
                <a:lnTo>
                  <a:pt x="0" y="10287000"/>
                </a:lnTo>
                <a:lnTo>
                  <a:pt x="0" y="0"/>
                </a:lnTo>
                <a:close/>
              </a:path>
            </a:pathLst>
          </a:custGeom>
          <a:blipFill>
            <a:blip r:embed="rId3"/>
            <a:stretch>
              <a:fillRect r="-78759"/>
            </a:stretch>
          </a:blipFill>
        </p:spPr>
        <p:txBody>
          <a:bodyPr/>
          <a:lstStyle/>
          <a:p>
            <a:endParaRPr lang="en-PH"/>
          </a:p>
        </p:txBody>
      </p:sp>
      <p:sp>
        <p:nvSpPr>
          <p:cNvPr id="5" name="TextBox 5"/>
          <p:cNvSpPr txBox="1"/>
          <p:nvPr/>
        </p:nvSpPr>
        <p:spPr>
          <a:xfrm>
            <a:off x="6556953" y="2859786"/>
            <a:ext cx="10980420" cy="6074423"/>
          </a:xfrm>
          <a:prstGeom prst="rect">
            <a:avLst/>
          </a:prstGeom>
        </p:spPr>
        <p:txBody>
          <a:bodyPr lIns="0" tIns="0" rIns="0" bIns="0" rtlCol="0" anchor="t">
            <a:spAutoFit/>
          </a:bodyPr>
          <a:lstStyle/>
          <a:p>
            <a:pPr algn="l">
              <a:lnSpc>
                <a:spcPts val="4864"/>
              </a:lnSpc>
            </a:pPr>
            <a:r>
              <a:rPr lang="en-US" sz="3474">
                <a:solidFill>
                  <a:srgbClr val="2254C5"/>
                </a:solidFill>
                <a:latin typeface="Montserrat"/>
                <a:ea typeface="Montserrat"/>
                <a:cs typeface="Montserrat"/>
                <a:sym typeface="Montserrat"/>
              </a:rPr>
              <a:t>2. </a:t>
            </a:r>
            <a:r>
              <a:rPr lang="en-US" sz="3474" b="1">
                <a:solidFill>
                  <a:srgbClr val="2254C5"/>
                </a:solidFill>
                <a:latin typeface="Montserrat Bold"/>
                <a:ea typeface="Montserrat Bold"/>
                <a:cs typeface="Montserrat Bold"/>
                <a:sym typeface="Montserrat Bold"/>
              </a:rPr>
              <a:t>Health Indicators</a:t>
            </a:r>
          </a:p>
          <a:p>
            <a:pPr marL="1500293" lvl="2" indent="-500098" algn="l">
              <a:lnSpc>
                <a:spcPts val="4864"/>
              </a:lnSpc>
              <a:buAutoNum type="alphaLcPeriod"/>
            </a:pPr>
            <a:r>
              <a:rPr lang="en-US" sz="3474">
                <a:solidFill>
                  <a:srgbClr val="000000"/>
                </a:solidFill>
                <a:latin typeface="Montserrat"/>
                <a:ea typeface="Montserrat"/>
                <a:cs typeface="Montserrat"/>
                <a:sym typeface="Montserrat"/>
              </a:rPr>
              <a:t>Life Expectancy in Years (Male, Female) </a:t>
            </a:r>
          </a:p>
          <a:p>
            <a:pPr marL="1500293" lvl="2" indent="-500098" algn="l">
              <a:lnSpc>
                <a:spcPts val="4864"/>
              </a:lnSpc>
              <a:buAutoNum type="alphaLcPeriod"/>
            </a:pPr>
            <a:r>
              <a:rPr lang="en-US" sz="3474">
                <a:solidFill>
                  <a:srgbClr val="000000"/>
                </a:solidFill>
                <a:latin typeface="Montserrat"/>
                <a:ea typeface="Montserrat"/>
                <a:cs typeface="Montserrat"/>
                <a:sym typeface="Montserrat"/>
              </a:rPr>
              <a:t>Infant Deaths per 1000 Live Births</a:t>
            </a:r>
          </a:p>
          <a:p>
            <a:pPr marL="1500293" lvl="2" indent="-500098" algn="l">
              <a:lnSpc>
                <a:spcPts val="4864"/>
              </a:lnSpc>
              <a:buAutoNum type="alphaLcPeriod"/>
            </a:pPr>
            <a:r>
              <a:rPr lang="en-US" sz="3474">
                <a:solidFill>
                  <a:srgbClr val="000000"/>
                </a:solidFill>
                <a:latin typeface="Montserrat"/>
                <a:ea typeface="Montserrat"/>
                <a:cs typeface="Montserrat"/>
                <a:sym typeface="Montserrat"/>
              </a:rPr>
              <a:t>Hospital Beds Per 1000 People</a:t>
            </a:r>
          </a:p>
          <a:p>
            <a:pPr marL="1500293" lvl="2" indent="-500098" algn="l">
              <a:lnSpc>
                <a:spcPts val="4864"/>
              </a:lnSpc>
              <a:buAutoNum type="alphaLcPeriod"/>
            </a:pPr>
            <a:r>
              <a:rPr lang="en-US" sz="3474">
                <a:solidFill>
                  <a:srgbClr val="000000"/>
                </a:solidFill>
                <a:latin typeface="Montserrat"/>
                <a:ea typeface="Montserrat"/>
                <a:cs typeface="Montserrat"/>
                <a:sym typeface="Montserrat"/>
              </a:rPr>
              <a:t>Immunization Rate (%)</a:t>
            </a:r>
          </a:p>
          <a:p>
            <a:pPr marL="1500293" lvl="2" indent="-500098" algn="l">
              <a:lnSpc>
                <a:spcPts val="4864"/>
              </a:lnSpc>
              <a:buAutoNum type="alphaLcPeriod"/>
            </a:pPr>
            <a:r>
              <a:rPr lang="en-US" sz="3474">
                <a:solidFill>
                  <a:srgbClr val="000000"/>
                </a:solidFill>
                <a:latin typeface="Montserrat"/>
                <a:ea typeface="Montserrat"/>
                <a:cs typeface="Montserrat"/>
                <a:sym typeface="Montserrat"/>
              </a:rPr>
              <a:t>Tuberculosis Cases per 100,000 inhabitants</a:t>
            </a:r>
          </a:p>
          <a:p>
            <a:pPr marL="1500293" lvl="2" indent="-500098" algn="l">
              <a:lnSpc>
                <a:spcPts val="4864"/>
              </a:lnSpc>
              <a:buAutoNum type="alphaLcPeriod"/>
            </a:pPr>
            <a:r>
              <a:rPr lang="en-US" sz="3474">
                <a:solidFill>
                  <a:srgbClr val="000000"/>
                </a:solidFill>
                <a:latin typeface="Montserrat"/>
                <a:ea typeface="Montserrat"/>
                <a:cs typeface="Montserrat"/>
                <a:sym typeface="Montserrat"/>
              </a:rPr>
              <a:t>Suicide Rate (%)</a:t>
            </a:r>
          </a:p>
          <a:p>
            <a:pPr marL="1500293" lvl="2" indent="-500098" algn="l">
              <a:lnSpc>
                <a:spcPts val="4864"/>
              </a:lnSpc>
              <a:buAutoNum type="alphaLcPeriod"/>
            </a:pPr>
            <a:r>
              <a:rPr lang="en-US" sz="3474">
                <a:solidFill>
                  <a:srgbClr val="000000"/>
                </a:solidFill>
                <a:latin typeface="Montserrat"/>
                <a:ea typeface="Montserrat"/>
                <a:cs typeface="Montserrat"/>
                <a:sym typeface="Montserrat"/>
              </a:rPr>
              <a:t>Obesity Rate (%)</a:t>
            </a:r>
          </a:p>
          <a:p>
            <a:pPr marL="1500293" lvl="2" indent="-500098" algn="l">
              <a:lnSpc>
                <a:spcPts val="4864"/>
              </a:lnSpc>
              <a:buAutoNum type="alphaLcPeriod"/>
            </a:pPr>
            <a:r>
              <a:rPr lang="en-US" sz="3474">
                <a:solidFill>
                  <a:srgbClr val="000000"/>
                </a:solidFill>
                <a:latin typeface="Montserrat"/>
                <a:ea typeface="Montserrat"/>
                <a:cs typeface="Montserrat"/>
                <a:sym typeface="Montserrat"/>
              </a:rPr>
              <a:t>Underweight Rate (%)</a:t>
            </a:r>
          </a:p>
          <a:p>
            <a:pPr marL="1500293" lvl="2" indent="-500098" algn="l">
              <a:lnSpc>
                <a:spcPts val="4864"/>
              </a:lnSpc>
              <a:buAutoNum type="alphaLcPeriod"/>
            </a:pPr>
            <a:r>
              <a:rPr lang="en-US" sz="3474">
                <a:solidFill>
                  <a:srgbClr val="000000"/>
                </a:solidFill>
                <a:latin typeface="Montserrat"/>
                <a:ea typeface="Montserrat"/>
                <a:cs typeface="Montserrat"/>
                <a:sym typeface="Montserrat"/>
              </a:rPr>
              <a:t>Overweight Rate (%)</a:t>
            </a:r>
          </a:p>
        </p:txBody>
      </p:sp>
      <p:sp>
        <p:nvSpPr>
          <p:cNvPr id="6" name="TextBox 6"/>
          <p:cNvSpPr txBox="1"/>
          <p:nvPr/>
        </p:nvSpPr>
        <p:spPr>
          <a:xfrm>
            <a:off x="5745800" y="1047750"/>
            <a:ext cx="11762089" cy="1659636"/>
          </a:xfrm>
          <a:prstGeom prst="rect">
            <a:avLst/>
          </a:prstGeom>
        </p:spPr>
        <p:txBody>
          <a:bodyPr lIns="0" tIns="0" rIns="0" bIns="0" rtlCol="0" anchor="t">
            <a:spAutoFit/>
          </a:bodyPr>
          <a:lstStyle/>
          <a:p>
            <a:pPr algn="l">
              <a:lnSpc>
                <a:spcPts val="6552"/>
              </a:lnSpc>
            </a:pPr>
            <a:r>
              <a:rPr lang="en-US" sz="5600" b="1">
                <a:solidFill>
                  <a:srgbClr val="2254C5"/>
                </a:solidFill>
                <a:latin typeface="Montserrat Bold"/>
                <a:ea typeface="Montserrat Bold"/>
                <a:cs typeface="Montserrat Bold"/>
                <a:sym typeface="Montserrat Bold"/>
              </a:rPr>
              <a:t>29 variables covering key global metrics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5688" y="1600926"/>
            <a:ext cx="9596764" cy="1178208"/>
          </a:xfrm>
          <a:prstGeom prst="rect">
            <a:avLst/>
          </a:prstGeom>
        </p:spPr>
        <p:txBody>
          <a:bodyPr lIns="0" tIns="0" rIns="0" bIns="0" rtlCol="0" anchor="t">
            <a:spAutoFit/>
          </a:bodyPr>
          <a:lstStyle/>
          <a:p>
            <a:pPr algn="l">
              <a:lnSpc>
                <a:spcPts val="9609"/>
              </a:lnSpc>
            </a:pPr>
            <a:r>
              <a:rPr lang="en-US" sz="6863" b="1">
                <a:solidFill>
                  <a:srgbClr val="2254C5"/>
                </a:solidFill>
                <a:latin typeface="Montserrat Bold"/>
                <a:ea typeface="Montserrat Bold"/>
                <a:cs typeface="Montserrat Bold"/>
                <a:sym typeface="Montserrat Bold"/>
              </a:rPr>
              <a:t>Contribution</a:t>
            </a:r>
          </a:p>
        </p:txBody>
      </p:sp>
      <p:sp>
        <p:nvSpPr>
          <p:cNvPr id="3" name="TextBox 3"/>
          <p:cNvSpPr txBox="1"/>
          <p:nvPr/>
        </p:nvSpPr>
        <p:spPr>
          <a:xfrm>
            <a:off x="1345688" y="5721461"/>
            <a:ext cx="3230095" cy="389290"/>
          </a:xfrm>
          <a:prstGeom prst="rect">
            <a:avLst/>
          </a:prstGeom>
        </p:spPr>
        <p:txBody>
          <a:bodyPr lIns="0" tIns="0" rIns="0" bIns="0" rtlCol="0" anchor="t">
            <a:spAutoFit/>
          </a:bodyPr>
          <a:lstStyle/>
          <a:p>
            <a:pPr algn="l">
              <a:lnSpc>
                <a:spcPts val="3218"/>
              </a:lnSpc>
            </a:pPr>
            <a:r>
              <a:rPr lang="en-US" sz="2298" b="1">
                <a:solidFill>
                  <a:srgbClr val="2254C5"/>
                </a:solidFill>
                <a:latin typeface="Montserrat Semi-Bold"/>
                <a:ea typeface="Montserrat Semi-Bold"/>
                <a:cs typeface="Montserrat Semi-Bold"/>
                <a:sym typeface="Montserrat Semi-Bold"/>
              </a:rPr>
              <a:t>Bernard Bernabeo</a:t>
            </a:r>
          </a:p>
        </p:txBody>
      </p:sp>
      <p:sp>
        <p:nvSpPr>
          <p:cNvPr id="4" name="TextBox 4"/>
          <p:cNvSpPr txBox="1"/>
          <p:nvPr/>
        </p:nvSpPr>
        <p:spPr>
          <a:xfrm>
            <a:off x="5341103" y="5721461"/>
            <a:ext cx="3152389" cy="389290"/>
          </a:xfrm>
          <a:prstGeom prst="rect">
            <a:avLst/>
          </a:prstGeom>
        </p:spPr>
        <p:txBody>
          <a:bodyPr lIns="0" tIns="0" rIns="0" bIns="0" rtlCol="0" anchor="t">
            <a:spAutoFit/>
          </a:bodyPr>
          <a:lstStyle/>
          <a:p>
            <a:pPr algn="l">
              <a:lnSpc>
                <a:spcPts val="3218"/>
              </a:lnSpc>
            </a:pPr>
            <a:r>
              <a:rPr lang="en-US" sz="2298" b="1">
                <a:solidFill>
                  <a:srgbClr val="2254C5"/>
                </a:solidFill>
                <a:latin typeface="Montserrat Semi-Bold"/>
                <a:ea typeface="Montserrat Semi-Bold"/>
                <a:cs typeface="Montserrat Semi-Bold"/>
                <a:sym typeface="Montserrat Semi-Bold"/>
              </a:rPr>
              <a:t>King Eluard Camota</a:t>
            </a:r>
          </a:p>
        </p:txBody>
      </p:sp>
      <p:sp>
        <p:nvSpPr>
          <p:cNvPr id="5" name="TextBox 5"/>
          <p:cNvSpPr txBox="1"/>
          <p:nvPr/>
        </p:nvSpPr>
        <p:spPr>
          <a:xfrm>
            <a:off x="9336518" y="5721461"/>
            <a:ext cx="2692009" cy="789340"/>
          </a:xfrm>
          <a:prstGeom prst="rect">
            <a:avLst/>
          </a:prstGeom>
        </p:spPr>
        <p:txBody>
          <a:bodyPr lIns="0" tIns="0" rIns="0" bIns="0" rtlCol="0" anchor="t">
            <a:spAutoFit/>
          </a:bodyPr>
          <a:lstStyle/>
          <a:p>
            <a:pPr algn="l">
              <a:lnSpc>
                <a:spcPts val="3218"/>
              </a:lnSpc>
            </a:pPr>
            <a:r>
              <a:rPr lang="en-US" sz="2298" b="1">
                <a:solidFill>
                  <a:srgbClr val="2254C5"/>
                </a:solidFill>
                <a:latin typeface="Montserrat Semi-Bold"/>
                <a:ea typeface="Montserrat Semi-Bold"/>
                <a:cs typeface="Montserrat Semi-Bold"/>
                <a:sym typeface="Montserrat Semi-Bold"/>
              </a:rPr>
              <a:t>Maria del Carmen Sandate</a:t>
            </a:r>
          </a:p>
        </p:txBody>
      </p:sp>
      <p:sp>
        <p:nvSpPr>
          <p:cNvPr id="6" name="TextBox 6"/>
          <p:cNvSpPr txBox="1"/>
          <p:nvPr/>
        </p:nvSpPr>
        <p:spPr>
          <a:xfrm>
            <a:off x="12916937" y="5721461"/>
            <a:ext cx="2516901" cy="789340"/>
          </a:xfrm>
          <a:prstGeom prst="rect">
            <a:avLst/>
          </a:prstGeom>
        </p:spPr>
        <p:txBody>
          <a:bodyPr lIns="0" tIns="0" rIns="0" bIns="0" rtlCol="0" anchor="t">
            <a:spAutoFit/>
          </a:bodyPr>
          <a:lstStyle/>
          <a:p>
            <a:pPr algn="l">
              <a:lnSpc>
                <a:spcPts val="3218"/>
              </a:lnSpc>
            </a:pPr>
            <a:r>
              <a:rPr lang="en-US" sz="2298" b="1">
                <a:solidFill>
                  <a:srgbClr val="2254C5"/>
                </a:solidFill>
                <a:latin typeface="Montserrat Semi-Bold"/>
                <a:ea typeface="Montserrat Semi-Bold"/>
                <a:cs typeface="Montserrat Semi-Bold"/>
                <a:sym typeface="Montserrat Semi-Bold"/>
              </a:rPr>
              <a:t>Trizzia Ellaine Singson</a:t>
            </a:r>
          </a:p>
        </p:txBody>
      </p:sp>
      <p:sp>
        <p:nvSpPr>
          <p:cNvPr id="7" name="AutoShape 7"/>
          <p:cNvSpPr/>
          <p:nvPr/>
        </p:nvSpPr>
        <p:spPr>
          <a:xfrm>
            <a:off x="-1024145" y="9719678"/>
            <a:ext cx="20443391" cy="0"/>
          </a:xfrm>
          <a:prstGeom prst="line">
            <a:avLst/>
          </a:prstGeom>
          <a:ln w="28575" cap="flat">
            <a:solidFill>
              <a:srgbClr val="2254C5"/>
            </a:solidFill>
            <a:prstDash val="solid"/>
            <a:headEnd type="none" w="sm" len="sm"/>
            <a:tailEnd type="none" w="sm" len="sm"/>
          </a:ln>
        </p:spPr>
        <p:txBody>
          <a:bodyPr/>
          <a:lstStyle/>
          <a:p>
            <a:endParaRPr lang="en-PH"/>
          </a:p>
        </p:txBody>
      </p:sp>
      <p:sp>
        <p:nvSpPr>
          <p:cNvPr id="8" name="AutoShape 8"/>
          <p:cNvSpPr/>
          <p:nvPr/>
        </p:nvSpPr>
        <p:spPr>
          <a:xfrm flipV="1">
            <a:off x="11850061" y="793106"/>
            <a:ext cx="6923190" cy="0"/>
          </a:xfrm>
          <a:prstGeom prst="line">
            <a:avLst/>
          </a:prstGeom>
          <a:ln w="28575" cap="flat">
            <a:solidFill>
              <a:srgbClr val="2254C5"/>
            </a:solidFill>
            <a:prstDash val="solid"/>
            <a:headEnd type="none" w="sm" len="sm"/>
            <a:tailEnd type="none" w="sm" len="sm"/>
          </a:ln>
        </p:spPr>
        <p:txBody>
          <a:bodyPr/>
          <a:lstStyle/>
          <a:p>
            <a:endParaRPr lang="en-PH"/>
          </a:p>
        </p:txBody>
      </p:sp>
      <p:grpSp>
        <p:nvGrpSpPr>
          <p:cNvPr id="9" name="Group 9"/>
          <p:cNvGrpSpPr/>
          <p:nvPr/>
        </p:nvGrpSpPr>
        <p:grpSpPr>
          <a:xfrm>
            <a:off x="1345688" y="4001983"/>
            <a:ext cx="2760364" cy="1610104"/>
            <a:chOff x="0" y="0"/>
            <a:chExt cx="1787473" cy="1042622"/>
          </a:xfrm>
        </p:grpSpPr>
        <p:sp>
          <p:nvSpPr>
            <p:cNvPr id="10" name="Freeform 10"/>
            <p:cNvSpPr/>
            <p:nvPr/>
          </p:nvSpPr>
          <p:spPr>
            <a:xfrm>
              <a:off x="0" y="0"/>
              <a:ext cx="1787473" cy="1042622"/>
            </a:xfrm>
            <a:custGeom>
              <a:avLst/>
              <a:gdLst/>
              <a:ahLst/>
              <a:cxnLst/>
              <a:rect l="l" t="t" r="r" b="b"/>
              <a:pathLst>
                <a:path w="1787473" h="1042622">
                  <a:moveTo>
                    <a:pt x="0" y="0"/>
                  </a:moveTo>
                  <a:lnTo>
                    <a:pt x="1787473" y="0"/>
                  </a:lnTo>
                  <a:lnTo>
                    <a:pt x="1787473" y="1042622"/>
                  </a:lnTo>
                  <a:lnTo>
                    <a:pt x="0" y="1042622"/>
                  </a:lnTo>
                  <a:close/>
                </a:path>
              </a:pathLst>
            </a:custGeom>
            <a:solidFill>
              <a:srgbClr val="2254C5"/>
            </a:solidFill>
          </p:spPr>
          <p:txBody>
            <a:bodyPr/>
            <a:lstStyle/>
            <a:p>
              <a:endParaRPr lang="en-PH"/>
            </a:p>
          </p:txBody>
        </p:sp>
      </p:grpSp>
      <p:sp>
        <p:nvSpPr>
          <p:cNvPr id="11" name="TextBox 11"/>
          <p:cNvSpPr txBox="1"/>
          <p:nvPr/>
        </p:nvSpPr>
        <p:spPr>
          <a:xfrm>
            <a:off x="1664725" y="4252397"/>
            <a:ext cx="2122290" cy="994976"/>
          </a:xfrm>
          <a:prstGeom prst="rect">
            <a:avLst/>
          </a:prstGeom>
        </p:spPr>
        <p:txBody>
          <a:bodyPr lIns="0" tIns="0" rIns="0" bIns="0" rtlCol="0" anchor="t">
            <a:spAutoFit/>
          </a:bodyPr>
          <a:lstStyle/>
          <a:p>
            <a:pPr algn="ctr">
              <a:lnSpc>
                <a:spcPts val="8158"/>
              </a:lnSpc>
            </a:pPr>
            <a:r>
              <a:rPr lang="en-US" sz="5827" b="1">
                <a:solidFill>
                  <a:srgbClr val="FFFFFF"/>
                </a:solidFill>
                <a:latin typeface="Montserrat Semi-Bold"/>
                <a:ea typeface="Montserrat Semi-Bold"/>
                <a:cs typeface="Montserrat Semi-Bold"/>
                <a:sym typeface="Montserrat Semi-Bold"/>
              </a:rPr>
              <a:t>25%</a:t>
            </a:r>
          </a:p>
        </p:txBody>
      </p:sp>
      <p:grpSp>
        <p:nvGrpSpPr>
          <p:cNvPr id="12" name="Group 12"/>
          <p:cNvGrpSpPr/>
          <p:nvPr/>
        </p:nvGrpSpPr>
        <p:grpSpPr>
          <a:xfrm>
            <a:off x="5341103" y="4001983"/>
            <a:ext cx="2760364" cy="1610104"/>
            <a:chOff x="0" y="0"/>
            <a:chExt cx="1787473" cy="1042622"/>
          </a:xfrm>
        </p:grpSpPr>
        <p:sp>
          <p:nvSpPr>
            <p:cNvPr id="13" name="Freeform 13"/>
            <p:cNvSpPr/>
            <p:nvPr/>
          </p:nvSpPr>
          <p:spPr>
            <a:xfrm>
              <a:off x="0" y="0"/>
              <a:ext cx="1787473" cy="1042622"/>
            </a:xfrm>
            <a:custGeom>
              <a:avLst/>
              <a:gdLst/>
              <a:ahLst/>
              <a:cxnLst/>
              <a:rect l="l" t="t" r="r" b="b"/>
              <a:pathLst>
                <a:path w="1787473" h="1042622">
                  <a:moveTo>
                    <a:pt x="0" y="0"/>
                  </a:moveTo>
                  <a:lnTo>
                    <a:pt x="1787473" y="0"/>
                  </a:lnTo>
                  <a:lnTo>
                    <a:pt x="1787473" y="1042622"/>
                  </a:lnTo>
                  <a:lnTo>
                    <a:pt x="0" y="1042622"/>
                  </a:lnTo>
                  <a:close/>
                </a:path>
              </a:pathLst>
            </a:custGeom>
            <a:solidFill>
              <a:srgbClr val="2254C5"/>
            </a:solidFill>
          </p:spPr>
          <p:txBody>
            <a:bodyPr/>
            <a:lstStyle/>
            <a:p>
              <a:endParaRPr lang="en-PH"/>
            </a:p>
          </p:txBody>
        </p:sp>
      </p:grpSp>
      <p:sp>
        <p:nvSpPr>
          <p:cNvPr id="14" name="TextBox 14"/>
          <p:cNvSpPr txBox="1"/>
          <p:nvPr/>
        </p:nvSpPr>
        <p:spPr>
          <a:xfrm>
            <a:off x="5660140" y="4252397"/>
            <a:ext cx="2122290" cy="994976"/>
          </a:xfrm>
          <a:prstGeom prst="rect">
            <a:avLst/>
          </a:prstGeom>
        </p:spPr>
        <p:txBody>
          <a:bodyPr lIns="0" tIns="0" rIns="0" bIns="0" rtlCol="0" anchor="t">
            <a:spAutoFit/>
          </a:bodyPr>
          <a:lstStyle/>
          <a:p>
            <a:pPr algn="ctr">
              <a:lnSpc>
                <a:spcPts val="8158"/>
              </a:lnSpc>
            </a:pPr>
            <a:r>
              <a:rPr lang="en-US" sz="5827" b="1">
                <a:solidFill>
                  <a:srgbClr val="FFFFFF"/>
                </a:solidFill>
                <a:latin typeface="Montserrat Semi-Bold"/>
                <a:ea typeface="Montserrat Semi-Bold"/>
                <a:cs typeface="Montserrat Semi-Bold"/>
                <a:sym typeface="Montserrat Semi-Bold"/>
              </a:rPr>
              <a:t>25%</a:t>
            </a:r>
          </a:p>
        </p:txBody>
      </p:sp>
      <p:grpSp>
        <p:nvGrpSpPr>
          <p:cNvPr id="15" name="Group 15"/>
          <p:cNvGrpSpPr/>
          <p:nvPr/>
        </p:nvGrpSpPr>
        <p:grpSpPr>
          <a:xfrm>
            <a:off x="9302340" y="4001983"/>
            <a:ext cx="2760364" cy="1610104"/>
            <a:chOff x="0" y="0"/>
            <a:chExt cx="1787473" cy="1042622"/>
          </a:xfrm>
        </p:grpSpPr>
        <p:sp>
          <p:nvSpPr>
            <p:cNvPr id="16" name="Freeform 16"/>
            <p:cNvSpPr/>
            <p:nvPr/>
          </p:nvSpPr>
          <p:spPr>
            <a:xfrm>
              <a:off x="0" y="0"/>
              <a:ext cx="1787473" cy="1042622"/>
            </a:xfrm>
            <a:custGeom>
              <a:avLst/>
              <a:gdLst/>
              <a:ahLst/>
              <a:cxnLst/>
              <a:rect l="l" t="t" r="r" b="b"/>
              <a:pathLst>
                <a:path w="1787473" h="1042622">
                  <a:moveTo>
                    <a:pt x="0" y="0"/>
                  </a:moveTo>
                  <a:lnTo>
                    <a:pt x="1787473" y="0"/>
                  </a:lnTo>
                  <a:lnTo>
                    <a:pt x="1787473" y="1042622"/>
                  </a:lnTo>
                  <a:lnTo>
                    <a:pt x="0" y="1042622"/>
                  </a:lnTo>
                  <a:close/>
                </a:path>
              </a:pathLst>
            </a:custGeom>
            <a:solidFill>
              <a:srgbClr val="2254C5"/>
            </a:solidFill>
          </p:spPr>
          <p:txBody>
            <a:bodyPr/>
            <a:lstStyle/>
            <a:p>
              <a:endParaRPr lang="en-PH"/>
            </a:p>
          </p:txBody>
        </p:sp>
      </p:grpSp>
      <p:sp>
        <p:nvSpPr>
          <p:cNvPr id="17" name="TextBox 17"/>
          <p:cNvSpPr txBox="1"/>
          <p:nvPr/>
        </p:nvSpPr>
        <p:spPr>
          <a:xfrm>
            <a:off x="9621378" y="4252397"/>
            <a:ext cx="2122290" cy="994976"/>
          </a:xfrm>
          <a:prstGeom prst="rect">
            <a:avLst/>
          </a:prstGeom>
        </p:spPr>
        <p:txBody>
          <a:bodyPr lIns="0" tIns="0" rIns="0" bIns="0" rtlCol="0" anchor="t">
            <a:spAutoFit/>
          </a:bodyPr>
          <a:lstStyle/>
          <a:p>
            <a:pPr algn="ctr">
              <a:lnSpc>
                <a:spcPts val="8158"/>
              </a:lnSpc>
            </a:pPr>
            <a:r>
              <a:rPr lang="en-US" sz="5827" b="1">
                <a:solidFill>
                  <a:srgbClr val="FFFFFF"/>
                </a:solidFill>
                <a:latin typeface="Montserrat Semi-Bold"/>
                <a:ea typeface="Montserrat Semi-Bold"/>
                <a:cs typeface="Montserrat Semi-Bold"/>
                <a:sym typeface="Montserrat Semi-Bold"/>
              </a:rPr>
              <a:t>25%</a:t>
            </a:r>
          </a:p>
        </p:txBody>
      </p:sp>
      <p:grpSp>
        <p:nvGrpSpPr>
          <p:cNvPr id="18" name="Group 18"/>
          <p:cNvGrpSpPr/>
          <p:nvPr/>
        </p:nvGrpSpPr>
        <p:grpSpPr>
          <a:xfrm>
            <a:off x="12916937" y="4001983"/>
            <a:ext cx="2760364" cy="1610104"/>
            <a:chOff x="0" y="0"/>
            <a:chExt cx="1787473" cy="1042622"/>
          </a:xfrm>
        </p:grpSpPr>
        <p:sp>
          <p:nvSpPr>
            <p:cNvPr id="19" name="Freeform 19"/>
            <p:cNvSpPr/>
            <p:nvPr/>
          </p:nvSpPr>
          <p:spPr>
            <a:xfrm>
              <a:off x="0" y="0"/>
              <a:ext cx="1787473" cy="1042622"/>
            </a:xfrm>
            <a:custGeom>
              <a:avLst/>
              <a:gdLst/>
              <a:ahLst/>
              <a:cxnLst/>
              <a:rect l="l" t="t" r="r" b="b"/>
              <a:pathLst>
                <a:path w="1787473" h="1042622">
                  <a:moveTo>
                    <a:pt x="0" y="0"/>
                  </a:moveTo>
                  <a:lnTo>
                    <a:pt x="1787473" y="0"/>
                  </a:lnTo>
                  <a:lnTo>
                    <a:pt x="1787473" y="1042622"/>
                  </a:lnTo>
                  <a:lnTo>
                    <a:pt x="0" y="1042622"/>
                  </a:lnTo>
                  <a:close/>
                </a:path>
              </a:pathLst>
            </a:custGeom>
            <a:solidFill>
              <a:srgbClr val="2254C5"/>
            </a:solidFill>
          </p:spPr>
          <p:txBody>
            <a:bodyPr/>
            <a:lstStyle/>
            <a:p>
              <a:endParaRPr lang="en-PH"/>
            </a:p>
          </p:txBody>
        </p:sp>
      </p:grpSp>
      <p:sp>
        <p:nvSpPr>
          <p:cNvPr id="20" name="TextBox 20"/>
          <p:cNvSpPr txBox="1"/>
          <p:nvPr/>
        </p:nvSpPr>
        <p:spPr>
          <a:xfrm>
            <a:off x="13235974" y="4252397"/>
            <a:ext cx="2122290" cy="994976"/>
          </a:xfrm>
          <a:prstGeom prst="rect">
            <a:avLst/>
          </a:prstGeom>
        </p:spPr>
        <p:txBody>
          <a:bodyPr lIns="0" tIns="0" rIns="0" bIns="0" rtlCol="0" anchor="t">
            <a:spAutoFit/>
          </a:bodyPr>
          <a:lstStyle/>
          <a:p>
            <a:pPr algn="ctr">
              <a:lnSpc>
                <a:spcPts val="8158"/>
              </a:lnSpc>
            </a:pPr>
            <a:r>
              <a:rPr lang="en-US" sz="5827" b="1">
                <a:solidFill>
                  <a:srgbClr val="FFFFFF"/>
                </a:solidFill>
                <a:latin typeface="Montserrat Semi-Bold"/>
                <a:ea typeface="Montserrat Semi-Bold"/>
                <a:cs typeface="Montserrat Semi-Bold"/>
                <a:sym typeface="Montserrat Semi-Bold"/>
              </a:rPr>
              <a:t>25%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850061" y="793106"/>
            <a:ext cx="6437939"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Freeform 3"/>
          <p:cNvSpPr/>
          <p:nvPr/>
        </p:nvSpPr>
        <p:spPr>
          <a:xfrm>
            <a:off x="-11891041" y="0"/>
            <a:ext cx="16967643" cy="10287000"/>
          </a:xfrm>
          <a:custGeom>
            <a:avLst/>
            <a:gdLst/>
            <a:ahLst/>
            <a:cxnLst/>
            <a:rect l="l" t="t" r="r" b="b"/>
            <a:pathLst>
              <a:path w="16967643" h="10287000">
                <a:moveTo>
                  <a:pt x="0" y="0"/>
                </a:moveTo>
                <a:lnTo>
                  <a:pt x="16967643" y="0"/>
                </a:lnTo>
                <a:lnTo>
                  <a:pt x="16967643" y="10287000"/>
                </a:lnTo>
                <a:lnTo>
                  <a:pt x="0" y="10287000"/>
                </a:lnTo>
                <a:lnTo>
                  <a:pt x="0" y="0"/>
                </a:lnTo>
                <a:close/>
              </a:path>
            </a:pathLst>
          </a:custGeom>
          <a:blipFill>
            <a:blip r:embed="rId2"/>
            <a:stretch>
              <a:fillRect t="-5339" b="-4553"/>
            </a:stretch>
          </a:blipFill>
        </p:spPr>
        <p:txBody>
          <a:bodyPr/>
          <a:lstStyle/>
          <a:p>
            <a:endParaRPr lang="en-PH"/>
          </a:p>
        </p:txBody>
      </p:sp>
      <p:sp>
        <p:nvSpPr>
          <p:cNvPr id="4" name="Freeform 4"/>
          <p:cNvSpPr/>
          <p:nvPr/>
        </p:nvSpPr>
        <p:spPr>
          <a:xfrm>
            <a:off x="-774445" y="0"/>
            <a:ext cx="5818872" cy="10287000"/>
          </a:xfrm>
          <a:custGeom>
            <a:avLst/>
            <a:gdLst/>
            <a:ahLst/>
            <a:cxnLst/>
            <a:rect l="l" t="t" r="r" b="b"/>
            <a:pathLst>
              <a:path w="5818872" h="10287000">
                <a:moveTo>
                  <a:pt x="0" y="0"/>
                </a:moveTo>
                <a:lnTo>
                  <a:pt x="5818872" y="0"/>
                </a:lnTo>
                <a:lnTo>
                  <a:pt x="5818872" y="10287000"/>
                </a:lnTo>
                <a:lnTo>
                  <a:pt x="0" y="10287000"/>
                </a:lnTo>
                <a:lnTo>
                  <a:pt x="0" y="0"/>
                </a:lnTo>
                <a:close/>
              </a:path>
            </a:pathLst>
          </a:custGeom>
          <a:blipFill>
            <a:blip r:embed="rId3"/>
            <a:stretch>
              <a:fillRect r="-171197"/>
            </a:stretch>
          </a:blipFill>
        </p:spPr>
        <p:txBody>
          <a:bodyPr/>
          <a:lstStyle/>
          <a:p>
            <a:endParaRPr lang="en-PH"/>
          </a:p>
        </p:txBody>
      </p:sp>
      <p:sp>
        <p:nvSpPr>
          <p:cNvPr id="5" name="TextBox 5"/>
          <p:cNvSpPr txBox="1"/>
          <p:nvPr/>
        </p:nvSpPr>
        <p:spPr>
          <a:xfrm>
            <a:off x="6556953" y="2859786"/>
            <a:ext cx="7723733" cy="3636022"/>
          </a:xfrm>
          <a:prstGeom prst="rect">
            <a:avLst/>
          </a:prstGeom>
        </p:spPr>
        <p:txBody>
          <a:bodyPr lIns="0" tIns="0" rIns="0" bIns="0" rtlCol="0" anchor="t">
            <a:spAutoFit/>
          </a:bodyPr>
          <a:lstStyle/>
          <a:p>
            <a:pPr algn="l">
              <a:lnSpc>
                <a:spcPts val="4864"/>
              </a:lnSpc>
            </a:pPr>
            <a:r>
              <a:rPr lang="en-US" sz="3474">
                <a:solidFill>
                  <a:srgbClr val="2254C5"/>
                </a:solidFill>
                <a:latin typeface="Montserrat"/>
                <a:ea typeface="Montserrat"/>
                <a:cs typeface="Montserrat"/>
                <a:sym typeface="Montserrat"/>
              </a:rPr>
              <a:t>3. </a:t>
            </a:r>
            <a:r>
              <a:rPr lang="en-US" sz="3474" b="1">
                <a:solidFill>
                  <a:srgbClr val="2254C5"/>
                </a:solidFill>
                <a:latin typeface="Montserrat Bold"/>
                <a:ea typeface="Montserrat Bold"/>
                <a:cs typeface="Montserrat Bold"/>
                <a:sym typeface="Montserrat Bold"/>
              </a:rPr>
              <a:t>Economic Indicators</a:t>
            </a:r>
          </a:p>
          <a:p>
            <a:pPr marL="1500293" lvl="2" indent="-500098" algn="l">
              <a:lnSpc>
                <a:spcPts val="4864"/>
              </a:lnSpc>
              <a:buAutoNum type="alphaLcPeriod"/>
            </a:pPr>
            <a:r>
              <a:rPr lang="en-US" sz="3474">
                <a:solidFill>
                  <a:srgbClr val="000000"/>
                </a:solidFill>
                <a:latin typeface="Montserrat"/>
                <a:ea typeface="Montserrat"/>
                <a:cs typeface="Montserrat"/>
                <a:sym typeface="Montserrat"/>
              </a:rPr>
              <a:t>Unemployment Rate</a:t>
            </a:r>
          </a:p>
          <a:p>
            <a:pPr marL="1500293" lvl="2" indent="-500098" algn="l">
              <a:lnSpc>
                <a:spcPts val="4864"/>
              </a:lnSpc>
              <a:buAutoNum type="alphaLcPeriod"/>
            </a:pPr>
            <a:r>
              <a:rPr lang="en-US" sz="3474">
                <a:solidFill>
                  <a:srgbClr val="000000"/>
                </a:solidFill>
                <a:latin typeface="Montserrat"/>
                <a:ea typeface="Montserrat"/>
                <a:cs typeface="Montserrat"/>
                <a:sym typeface="Montserrat"/>
              </a:rPr>
              <a:t>GDP Per Capita</a:t>
            </a:r>
          </a:p>
          <a:p>
            <a:pPr marL="1500293" lvl="2" indent="-500098" algn="l">
              <a:lnSpc>
                <a:spcPts val="4864"/>
              </a:lnSpc>
              <a:buAutoNum type="alphaLcPeriod"/>
            </a:pPr>
            <a:r>
              <a:rPr lang="en-US" sz="3474">
                <a:solidFill>
                  <a:srgbClr val="000000"/>
                </a:solidFill>
                <a:latin typeface="Montserrat"/>
                <a:ea typeface="Montserrat"/>
                <a:cs typeface="Montserrat"/>
                <a:sym typeface="Montserrat"/>
              </a:rPr>
              <a:t>Sanitary Expense Per GDP</a:t>
            </a:r>
          </a:p>
          <a:p>
            <a:pPr marL="1500293" lvl="2" indent="-500098" algn="l">
              <a:lnSpc>
                <a:spcPts val="4864"/>
              </a:lnSpc>
              <a:buAutoNum type="alphaLcPeriod"/>
            </a:pPr>
            <a:r>
              <a:rPr lang="en-US" sz="3474">
                <a:solidFill>
                  <a:srgbClr val="000000"/>
                </a:solidFill>
                <a:latin typeface="Montserrat"/>
                <a:ea typeface="Montserrat"/>
                <a:cs typeface="Montserrat"/>
                <a:sym typeface="Montserrat"/>
              </a:rPr>
              <a:t>Sanitary Expense Per Capita</a:t>
            </a:r>
          </a:p>
          <a:p>
            <a:pPr marL="1500293" lvl="2" indent="-500098" algn="l">
              <a:lnSpc>
                <a:spcPts val="4864"/>
              </a:lnSpc>
              <a:buAutoNum type="alphaLcPeriod"/>
            </a:pPr>
            <a:r>
              <a:rPr lang="en-US" sz="3474">
                <a:solidFill>
                  <a:srgbClr val="000000"/>
                </a:solidFill>
                <a:latin typeface="Montserrat"/>
                <a:ea typeface="Montserrat"/>
                <a:cs typeface="Montserrat"/>
                <a:sym typeface="Montserrat"/>
              </a:rPr>
              <a:t>Labour Force Total</a:t>
            </a:r>
          </a:p>
        </p:txBody>
      </p:sp>
      <p:sp>
        <p:nvSpPr>
          <p:cNvPr id="6" name="TextBox 6"/>
          <p:cNvSpPr txBox="1"/>
          <p:nvPr/>
        </p:nvSpPr>
        <p:spPr>
          <a:xfrm>
            <a:off x="5745800" y="1047750"/>
            <a:ext cx="11762089" cy="1659636"/>
          </a:xfrm>
          <a:prstGeom prst="rect">
            <a:avLst/>
          </a:prstGeom>
        </p:spPr>
        <p:txBody>
          <a:bodyPr lIns="0" tIns="0" rIns="0" bIns="0" rtlCol="0" anchor="t">
            <a:spAutoFit/>
          </a:bodyPr>
          <a:lstStyle/>
          <a:p>
            <a:pPr algn="l">
              <a:lnSpc>
                <a:spcPts val="6552"/>
              </a:lnSpc>
            </a:pPr>
            <a:r>
              <a:rPr lang="en-US" sz="5600" b="1">
                <a:solidFill>
                  <a:srgbClr val="2254C5"/>
                </a:solidFill>
                <a:latin typeface="Montserrat Bold"/>
                <a:ea typeface="Montserrat Bold"/>
                <a:cs typeface="Montserrat Bold"/>
                <a:sym typeface="Montserrat Bold"/>
              </a:rPr>
              <a:t>29 variables covering key global metrics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850061" y="793106"/>
            <a:ext cx="6437939"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Freeform 3"/>
          <p:cNvSpPr/>
          <p:nvPr/>
        </p:nvSpPr>
        <p:spPr>
          <a:xfrm>
            <a:off x="-11891041" y="0"/>
            <a:ext cx="16967643" cy="10287000"/>
          </a:xfrm>
          <a:custGeom>
            <a:avLst/>
            <a:gdLst/>
            <a:ahLst/>
            <a:cxnLst/>
            <a:rect l="l" t="t" r="r" b="b"/>
            <a:pathLst>
              <a:path w="16967643" h="10287000">
                <a:moveTo>
                  <a:pt x="0" y="0"/>
                </a:moveTo>
                <a:lnTo>
                  <a:pt x="16967643" y="0"/>
                </a:lnTo>
                <a:lnTo>
                  <a:pt x="16967643" y="10287000"/>
                </a:lnTo>
                <a:lnTo>
                  <a:pt x="0" y="10287000"/>
                </a:lnTo>
                <a:lnTo>
                  <a:pt x="0" y="0"/>
                </a:lnTo>
                <a:close/>
              </a:path>
            </a:pathLst>
          </a:custGeom>
          <a:blipFill>
            <a:blip r:embed="rId2"/>
            <a:stretch>
              <a:fillRect t="-5339" b="-4553"/>
            </a:stretch>
          </a:blipFill>
        </p:spPr>
        <p:txBody>
          <a:bodyPr/>
          <a:lstStyle/>
          <a:p>
            <a:endParaRPr lang="en-PH"/>
          </a:p>
        </p:txBody>
      </p:sp>
      <p:sp>
        <p:nvSpPr>
          <p:cNvPr id="4" name="Freeform 4"/>
          <p:cNvSpPr/>
          <p:nvPr/>
        </p:nvSpPr>
        <p:spPr>
          <a:xfrm>
            <a:off x="-7720075" y="0"/>
            <a:ext cx="12795737" cy="10287000"/>
          </a:xfrm>
          <a:custGeom>
            <a:avLst/>
            <a:gdLst/>
            <a:ahLst/>
            <a:cxnLst/>
            <a:rect l="l" t="t" r="r" b="b"/>
            <a:pathLst>
              <a:path w="12795737" h="10287000">
                <a:moveTo>
                  <a:pt x="0" y="0"/>
                </a:moveTo>
                <a:lnTo>
                  <a:pt x="12795737" y="0"/>
                </a:lnTo>
                <a:lnTo>
                  <a:pt x="12795737" y="10287000"/>
                </a:lnTo>
                <a:lnTo>
                  <a:pt x="0" y="10287000"/>
                </a:lnTo>
                <a:lnTo>
                  <a:pt x="0" y="0"/>
                </a:lnTo>
                <a:close/>
              </a:path>
            </a:pathLst>
          </a:custGeom>
          <a:blipFill>
            <a:blip r:embed="rId3"/>
            <a:stretch>
              <a:fillRect r="-20666"/>
            </a:stretch>
          </a:blipFill>
        </p:spPr>
        <p:txBody>
          <a:bodyPr/>
          <a:lstStyle/>
          <a:p>
            <a:endParaRPr lang="en-PH"/>
          </a:p>
        </p:txBody>
      </p:sp>
      <p:sp>
        <p:nvSpPr>
          <p:cNvPr id="5" name="TextBox 5"/>
          <p:cNvSpPr txBox="1"/>
          <p:nvPr/>
        </p:nvSpPr>
        <p:spPr>
          <a:xfrm>
            <a:off x="6556953" y="2859786"/>
            <a:ext cx="8741569" cy="4245622"/>
          </a:xfrm>
          <a:prstGeom prst="rect">
            <a:avLst/>
          </a:prstGeom>
        </p:spPr>
        <p:txBody>
          <a:bodyPr lIns="0" tIns="0" rIns="0" bIns="0" rtlCol="0" anchor="t">
            <a:spAutoFit/>
          </a:bodyPr>
          <a:lstStyle/>
          <a:p>
            <a:pPr algn="l">
              <a:lnSpc>
                <a:spcPts val="4864"/>
              </a:lnSpc>
            </a:pPr>
            <a:r>
              <a:rPr lang="en-US" sz="3474">
                <a:solidFill>
                  <a:srgbClr val="2254C5"/>
                </a:solidFill>
                <a:latin typeface="Montserrat"/>
                <a:ea typeface="Montserrat"/>
                <a:cs typeface="Montserrat"/>
                <a:sym typeface="Montserrat"/>
              </a:rPr>
              <a:t>3. </a:t>
            </a:r>
            <a:r>
              <a:rPr lang="en-US" sz="3474" b="1">
                <a:solidFill>
                  <a:srgbClr val="2254C5"/>
                </a:solidFill>
                <a:latin typeface="Montserrat Bold"/>
                <a:ea typeface="Montserrat Bold"/>
                <a:cs typeface="Montserrat Bold"/>
                <a:sym typeface="Montserrat Bold"/>
              </a:rPr>
              <a:t>Social Development Indicators</a:t>
            </a:r>
          </a:p>
          <a:p>
            <a:pPr marL="1500293" lvl="2" indent="-500098" algn="l">
              <a:lnSpc>
                <a:spcPts val="4864"/>
              </a:lnSpc>
              <a:buAutoNum type="alphaLcPeriod"/>
            </a:pPr>
            <a:r>
              <a:rPr lang="en-US" sz="3474">
                <a:solidFill>
                  <a:srgbClr val="000000"/>
                </a:solidFill>
                <a:latin typeface="Montserrat"/>
                <a:ea typeface="Montserrat"/>
                <a:cs typeface="Montserrat"/>
                <a:sym typeface="Montserrat"/>
              </a:rPr>
              <a:t>Fertility Rate</a:t>
            </a:r>
          </a:p>
          <a:p>
            <a:pPr marL="1500293" lvl="2" indent="-500098" algn="l">
              <a:lnSpc>
                <a:spcPts val="4864"/>
              </a:lnSpc>
              <a:buAutoNum type="alphaLcPeriod"/>
            </a:pPr>
            <a:r>
              <a:rPr lang="en-US" sz="3474">
                <a:solidFill>
                  <a:srgbClr val="000000"/>
                </a:solidFill>
                <a:latin typeface="Montserrat"/>
                <a:ea typeface="Montserrat"/>
                <a:cs typeface="Montserrat"/>
                <a:sym typeface="Montserrat"/>
              </a:rPr>
              <a:t>Urban Population (%)</a:t>
            </a:r>
          </a:p>
          <a:p>
            <a:pPr marL="1500293" lvl="2" indent="-500098" algn="l">
              <a:lnSpc>
                <a:spcPts val="4864"/>
              </a:lnSpc>
              <a:buAutoNum type="alphaLcPeriod"/>
            </a:pPr>
            <a:r>
              <a:rPr lang="en-US" sz="3474">
                <a:solidFill>
                  <a:srgbClr val="000000"/>
                </a:solidFill>
                <a:latin typeface="Montserrat"/>
                <a:ea typeface="Montserrat"/>
                <a:cs typeface="Montserrat"/>
                <a:sym typeface="Montserrat"/>
              </a:rPr>
              <a:t>Alcohol Consumption Per Capita</a:t>
            </a:r>
          </a:p>
          <a:p>
            <a:pPr marL="1500293" lvl="2" indent="-500098" algn="l">
              <a:lnSpc>
                <a:spcPts val="4864"/>
              </a:lnSpc>
              <a:buAutoNum type="alphaLcPeriod"/>
            </a:pPr>
            <a:r>
              <a:rPr lang="en-US" sz="3474">
                <a:solidFill>
                  <a:srgbClr val="000000"/>
                </a:solidFill>
                <a:latin typeface="Montserrat"/>
                <a:ea typeface="Montserrat"/>
                <a:cs typeface="Montserrat"/>
                <a:sym typeface="Montserrat"/>
              </a:rPr>
              <a:t>Water Access (%)</a:t>
            </a:r>
          </a:p>
          <a:p>
            <a:pPr marL="1500293" lvl="2" indent="-500098" algn="l">
              <a:lnSpc>
                <a:spcPts val="4864"/>
              </a:lnSpc>
              <a:buAutoNum type="alphaLcPeriod"/>
            </a:pPr>
            <a:r>
              <a:rPr lang="en-US" sz="3474">
                <a:solidFill>
                  <a:srgbClr val="000000"/>
                </a:solidFill>
                <a:latin typeface="Montserrat"/>
                <a:ea typeface="Montserrat"/>
                <a:cs typeface="Montserrat"/>
                <a:sym typeface="Montserrat"/>
              </a:rPr>
              <a:t>CO2 Exposure (%)</a:t>
            </a:r>
          </a:p>
          <a:p>
            <a:pPr marL="1500293" lvl="2" indent="-500098" algn="l">
              <a:lnSpc>
                <a:spcPts val="4864"/>
              </a:lnSpc>
              <a:buAutoNum type="alphaLcPeriod"/>
            </a:pPr>
            <a:r>
              <a:rPr lang="en-US" sz="3474">
                <a:solidFill>
                  <a:srgbClr val="000000"/>
                </a:solidFill>
                <a:latin typeface="Montserrat"/>
                <a:ea typeface="Montserrat"/>
                <a:cs typeface="Montserrat"/>
                <a:sym typeface="Montserrat"/>
              </a:rPr>
              <a:t>Safe Water Access (%)</a:t>
            </a:r>
          </a:p>
        </p:txBody>
      </p:sp>
      <p:sp>
        <p:nvSpPr>
          <p:cNvPr id="6" name="TextBox 6"/>
          <p:cNvSpPr txBox="1"/>
          <p:nvPr/>
        </p:nvSpPr>
        <p:spPr>
          <a:xfrm>
            <a:off x="5745800" y="1047750"/>
            <a:ext cx="11762089" cy="1659636"/>
          </a:xfrm>
          <a:prstGeom prst="rect">
            <a:avLst/>
          </a:prstGeom>
        </p:spPr>
        <p:txBody>
          <a:bodyPr lIns="0" tIns="0" rIns="0" bIns="0" rtlCol="0" anchor="t">
            <a:spAutoFit/>
          </a:bodyPr>
          <a:lstStyle/>
          <a:p>
            <a:pPr algn="l">
              <a:lnSpc>
                <a:spcPts val="6552"/>
              </a:lnSpc>
            </a:pPr>
            <a:r>
              <a:rPr lang="en-US" sz="5600" b="1">
                <a:solidFill>
                  <a:srgbClr val="2254C5"/>
                </a:solidFill>
                <a:latin typeface="Montserrat Bold"/>
                <a:ea typeface="Montserrat Bold"/>
                <a:cs typeface="Montserrat Bold"/>
                <a:sym typeface="Montserrat Bold"/>
              </a:rPr>
              <a:t>29 variables covering key global metrics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850061" y="793106"/>
            <a:ext cx="6437939" cy="0"/>
          </a:xfrm>
          <a:prstGeom prst="line">
            <a:avLst/>
          </a:prstGeom>
          <a:ln w="28575" cap="flat">
            <a:solidFill>
              <a:srgbClr val="2254C5"/>
            </a:solidFill>
            <a:prstDash val="solid"/>
            <a:headEnd type="none" w="sm" len="sm"/>
            <a:tailEnd type="none" w="sm" len="sm"/>
          </a:ln>
        </p:spPr>
        <p:txBody>
          <a:bodyPr/>
          <a:lstStyle/>
          <a:p>
            <a:endParaRPr lang="en-PH"/>
          </a:p>
        </p:txBody>
      </p:sp>
      <p:sp>
        <p:nvSpPr>
          <p:cNvPr id="3" name="Freeform 3"/>
          <p:cNvSpPr/>
          <p:nvPr/>
        </p:nvSpPr>
        <p:spPr>
          <a:xfrm>
            <a:off x="-11891041" y="0"/>
            <a:ext cx="16967643" cy="10287000"/>
          </a:xfrm>
          <a:custGeom>
            <a:avLst/>
            <a:gdLst/>
            <a:ahLst/>
            <a:cxnLst/>
            <a:rect l="l" t="t" r="r" b="b"/>
            <a:pathLst>
              <a:path w="16967643" h="10287000">
                <a:moveTo>
                  <a:pt x="0" y="0"/>
                </a:moveTo>
                <a:lnTo>
                  <a:pt x="16967643" y="0"/>
                </a:lnTo>
                <a:lnTo>
                  <a:pt x="16967643" y="10287000"/>
                </a:lnTo>
                <a:lnTo>
                  <a:pt x="0" y="10287000"/>
                </a:lnTo>
                <a:lnTo>
                  <a:pt x="0" y="0"/>
                </a:lnTo>
                <a:close/>
              </a:path>
            </a:pathLst>
          </a:custGeom>
          <a:blipFill>
            <a:blip r:embed="rId2"/>
            <a:stretch>
              <a:fillRect t="-5339" b="-4553"/>
            </a:stretch>
          </a:blipFill>
        </p:spPr>
        <p:txBody>
          <a:bodyPr/>
          <a:lstStyle/>
          <a:p>
            <a:endParaRPr lang="en-PH"/>
          </a:p>
        </p:txBody>
      </p:sp>
      <p:sp>
        <p:nvSpPr>
          <p:cNvPr id="4" name="Freeform 4"/>
          <p:cNvSpPr/>
          <p:nvPr/>
        </p:nvSpPr>
        <p:spPr>
          <a:xfrm>
            <a:off x="-5106564" y="0"/>
            <a:ext cx="10183166" cy="10287000"/>
          </a:xfrm>
          <a:custGeom>
            <a:avLst/>
            <a:gdLst/>
            <a:ahLst/>
            <a:cxnLst/>
            <a:rect l="l" t="t" r="r" b="b"/>
            <a:pathLst>
              <a:path w="10183166" h="10287000">
                <a:moveTo>
                  <a:pt x="0" y="0"/>
                </a:moveTo>
                <a:lnTo>
                  <a:pt x="10183166" y="0"/>
                </a:lnTo>
                <a:lnTo>
                  <a:pt x="10183166" y="10287000"/>
                </a:lnTo>
                <a:lnTo>
                  <a:pt x="0" y="10287000"/>
                </a:lnTo>
                <a:lnTo>
                  <a:pt x="0" y="0"/>
                </a:lnTo>
                <a:close/>
              </a:path>
            </a:pathLst>
          </a:custGeom>
          <a:blipFill>
            <a:blip r:embed="rId3"/>
            <a:stretch>
              <a:fillRect r="-91506"/>
            </a:stretch>
          </a:blipFill>
        </p:spPr>
        <p:txBody>
          <a:bodyPr/>
          <a:lstStyle/>
          <a:p>
            <a:endParaRPr lang="en-PH"/>
          </a:p>
        </p:txBody>
      </p:sp>
      <p:sp>
        <p:nvSpPr>
          <p:cNvPr id="5" name="TextBox 5"/>
          <p:cNvSpPr txBox="1"/>
          <p:nvPr/>
        </p:nvSpPr>
        <p:spPr>
          <a:xfrm>
            <a:off x="6108850" y="2616812"/>
            <a:ext cx="11399039" cy="4248025"/>
          </a:xfrm>
          <a:prstGeom prst="rect">
            <a:avLst/>
          </a:prstGeom>
        </p:spPr>
        <p:txBody>
          <a:bodyPr lIns="0" tIns="0" rIns="0" bIns="0" rtlCol="0" anchor="t">
            <a:spAutoFit/>
          </a:bodyPr>
          <a:lstStyle/>
          <a:p>
            <a:pPr marL="648764" lvl="1" indent="-324382" algn="l">
              <a:lnSpc>
                <a:spcPts val="4206"/>
              </a:lnSpc>
              <a:buAutoNum type="arabicPeriod"/>
            </a:pPr>
            <a:r>
              <a:rPr lang="en-US" sz="3004" b="1">
                <a:solidFill>
                  <a:srgbClr val="2254C5"/>
                </a:solidFill>
                <a:latin typeface="Montserrat Bold"/>
                <a:ea typeface="Montserrat Bold"/>
                <a:cs typeface="Montserrat Bold"/>
                <a:sym typeface="Montserrat Bold"/>
              </a:rPr>
              <a:t>Reporting Bias</a:t>
            </a:r>
          </a:p>
          <a:p>
            <a:pPr marL="1297528" lvl="2" indent="-432509" algn="l">
              <a:lnSpc>
                <a:spcPts val="4206"/>
              </a:lnSpc>
              <a:buFont typeface="Arial"/>
              <a:buChar char="⚬"/>
            </a:pPr>
            <a:r>
              <a:rPr lang="en-US" sz="3004">
                <a:solidFill>
                  <a:srgbClr val="000000"/>
                </a:solidFill>
                <a:latin typeface="Montserrat"/>
                <a:ea typeface="Montserrat"/>
                <a:cs typeface="Montserrat"/>
                <a:sym typeface="Montserrat"/>
              </a:rPr>
              <a:t>Different countries may use varying methodologies or definitions for the same indicators, leading to inconsistencies.</a:t>
            </a:r>
          </a:p>
          <a:p>
            <a:pPr marL="648764" lvl="1" indent="-324382" algn="l">
              <a:lnSpc>
                <a:spcPts val="4206"/>
              </a:lnSpc>
              <a:buAutoNum type="arabicPeriod"/>
            </a:pPr>
            <a:r>
              <a:rPr lang="en-US" sz="3004" b="1">
                <a:solidFill>
                  <a:srgbClr val="2254C5"/>
                </a:solidFill>
                <a:latin typeface="Montserrat Bold"/>
                <a:ea typeface="Montserrat Bold"/>
                <a:cs typeface="Montserrat Bold"/>
                <a:sym typeface="Montserrat Bold"/>
              </a:rPr>
              <a:t>Measurement Bias</a:t>
            </a:r>
          </a:p>
          <a:p>
            <a:pPr marL="1297528" lvl="2" indent="-432509" algn="l">
              <a:lnSpc>
                <a:spcPts val="4206"/>
              </a:lnSpc>
              <a:buFont typeface="Arial"/>
              <a:buChar char="⚬"/>
            </a:pPr>
            <a:r>
              <a:rPr lang="en-US" sz="3004">
                <a:solidFill>
                  <a:srgbClr val="000000"/>
                </a:solidFill>
                <a:latin typeface="Montserrat"/>
                <a:ea typeface="Montserrat"/>
                <a:cs typeface="Montserrat"/>
                <a:sym typeface="Montserrat"/>
              </a:rPr>
              <a:t>Differences in data collection methods between organizations (World Bank vs. WHO) may introduce inconsistencies.</a:t>
            </a:r>
          </a:p>
        </p:txBody>
      </p:sp>
      <p:sp>
        <p:nvSpPr>
          <p:cNvPr id="6" name="TextBox 6"/>
          <p:cNvSpPr txBox="1"/>
          <p:nvPr/>
        </p:nvSpPr>
        <p:spPr>
          <a:xfrm>
            <a:off x="5745800" y="1057275"/>
            <a:ext cx="11762089" cy="1397612"/>
          </a:xfrm>
          <a:prstGeom prst="rect">
            <a:avLst/>
          </a:prstGeom>
        </p:spPr>
        <p:txBody>
          <a:bodyPr lIns="0" tIns="0" rIns="0" bIns="0" rtlCol="0" anchor="t">
            <a:spAutoFit/>
          </a:bodyPr>
          <a:lstStyle/>
          <a:p>
            <a:pPr algn="l">
              <a:lnSpc>
                <a:spcPts val="10951"/>
              </a:lnSpc>
            </a:pPr>
            <a:r>
              <a:rPr lang="en-US" sz="9360" b="1">
                <a:solidFill>
                  <a:srgbClr val="2254C5"/>
                </a:solidFill>
                <a:latin typeface="Montserrat Bold"/>
                <a:ea typeface="Montserrat Bold"/>
                <a:cs typeface="Montserrat Bold"/>
                <a:sym typeface="Montserrat Bold"/>
              </a:rPr>
              <a:t>Data Bias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254C5"/>
        </a:solidFill>
        <a:effectLst/>
      </p:bgPr>
    </p:bg>
    <p:spTree>
      <p:nvGrpSpPr>
        <p:cNvPr id="1" name=""/>
        <p:cNvGrpSpPr/>
        <p:nvPr/>
      </p:nvGrpSpPr>
      <p:grpSpPr>
        <a:xfrm>
          <a:off x="0" y="0"/>
          <a:ext cx="0" cy="0"/>
          <a:chOff x="0" y="0"/>
          <a:chExt cx="0" cy="0"/>
        </a:xfrm>
      </p:grpSpPr>
      <p:sp>
        <p:nvSpPr>
          <p:cNvPr id="2" name="AutoShape 2"/>
          <p:cNvSpPr/>
          <p:nvPr/>
        </p:nvSpPr>
        <p:spPr>
          <a:xfrm>
            <a:off x="-970252" y="9719678"/>
            <a:ext cx="20335605" cy="0"/>
          </a:xfrm>
          <a:prstGeom prst="line">
            <a:avLst/>
          </a:prstGeom>
          <a:ln w="28575" cap="flat">
            <a:solidFill>
              <a:srgbClr val="FFFFFF"/>
            </a:solidFill>
            <a:prstDash val="solid"/>
            <a:headEnd type="none" w="sm" len="sm"/>
            <a:tailEnd type="none" w="sm" len="sm"/>
          </a:ln>
        </p:spPr>
        <p:txBody>
          <a:bodyPr/>
          <a:lstStyle/>
          <a:p>
            <a:endParaRPr lang="en-PH"/>
          </a:p>
        </p:txBody>
      </p:sp>
      <p:sp>
        <p:nvSpPr>
          <p:cNvPr id="3" name="AutoShape 3"/>
          <p:cNvSpPr/>
          <p:nvPr/>
        </p:nvSpPr>
        <p:spPr>
          <a:xfrm flipV="1">
            <a:off x="11850061" y="793106"/>
            <a:ext cx="6976926" cy="0"/>
          </a:xfrm>
          <a:prstGeom prst="line">
            <a:avLst/>
          </a:prstGeom>
          <a:ln w="28575" cap="flat">
            <a:solidFill>
              <a:srgbClr val="FFFFFF"/>
            </a:solidFill>
            <a:prstDash val="solid"/>
            <a:headEnd type="none" w="sm" len="sm"/>
            <a:tailEnd type="none" w="sm" len="sm"/>
          </a:ln>
        </p:spPr>
        <p:txBody>
          <a:bodyPr/>
          <a:lstStyle/>
          <a:p>
            <a:endParaRPr lang="en-PH"/>
          </a:p>
        </p:txBody>
      </p:sp>
      <p:sp>
        <p:nvSpPr>
          <p:cNvPr id="4" name="Freeform 4"/>
          <p:cNvSpPr/>
          <p:nvPr/>
        </p:nvSpPr>
        <p:spPr>
          <a:xfrm>
            <a:off x="12805029" y="1028700"/>
            <a:ext cx="5482971" cy="8229600"/>
          </a:xfrm>
          <a:custGeom>
            <a:avLst/>
            <a:gdLst/>
            <a:ahLst/>
            <a:cxnLst/>
            <a:rect l="l" t="t" r="r" b="b"/>
            <a:pathLst>
              <a:path w="5482971" h="8229600">
                <a:moveTo>
                  <a:pt x="0" y="0"/>
                </a:moveTo>
                <a:lnTo>
                  <a:pt x="5482971" y="0"/>
                </a:lnTo>
                <a:lnTo>
                  <a:pt x="5482971" y="8229600"/>
                </a:lnTo>
                <a:lnTo>
                  <a:pt x="0" y="8229600"/>
                </a:lnTo>
                <a:lnTo>
                  <a:pt x="0" y="0"/>
                </a:lnTo>
                <a:close/>
              </a:path>
            </a:pathLst>
          </a:custGeom>
          <a:blipFill>
            <a:blip r:embed="rId3"/>
            <a:stretch>
              <a:fillRect/>
            </a:stretch>
          </a:blipFill>
        </p:spPr>
        <p:txBody>
          <a:bodyPr/>
          <a:lstStyle/>
          <a:p>
            <a:endParaRPr lang="en-PH"/>
          </a:p>
        </p:txBody>
      </p:sp>
      <p:sp>
        <p:nvSpPr>
          <p:cNvPr id="5" name="TextBox 5"/>
          <p:cNvSpPr txBox="1"/>
          <p:nvPr/>
        </p:nvSpPr>
        <p:spPr>
          <a:xfrm>
            <a:off x="707028" y="427074"/>
            <a:ext cx="9568716" cy="2134790"/>
          </a:xfrm>
          <a:prstGeom prst="rect">
            <a:avLst/>
          </a:prstGeom>
        </p:spPr>
        <p:txBody>
          <a:bodyPr lIns="0" tIns="0" rIns="0" bIns="0" rtlCol="0" anchor="t">
            <a:spAutoFit/>
          </a:bodyPr>
          <a:lstStyle/>
          <a:p>
            <a:pPr algn="l">
              <a:lnSpc>
                <a:spcPts val="17470"/>
              </a:lnSpc>
            </a:pPr>
            <a:r>
              <a:rPr lang="en-US" sz="12478" b="1">
                <a:solidFill>
                  <a:srgbClr val="FFFFFF"/>
                </a:solidFill>
                <a:latin typeface="Montserrat Bold"/>
                <a:ea typeface="Montserrat Bold"/>
                <a:cs typeface="Montserrat Bold"/>
                <a:sym typeface="Montserrat Bold"/>
              </a:rPr>
              <a:t>Problem</a:t>
            </a:r>
          </a:p>
        </p:txBody>
      </p:sp>
      <p:sp>
        <p:nvSpPr>
          <p:cNvPr id="6" name="TextBox 6"/>
          <p:cNvSpPr txBox="1"/>
          <p:nvPr/>
        </p:nvSpPr>
        <p:spPr>
          <a:xfrm>
            <a:off x="915787" y="2686613"/>
            <a:ext cx="9568716" cy="2569743"/>
          </a:xfrm>
          <a:prstGeom prst="rect">
            <a:avLst/>
          </a:prstGeom>
        </p:spPr>
        <p:txBody>
          <a:bodyPr lIns="0" tIns="0" rIns="0" bIns="0" rtlCol="0" anchor="t">
            <a:spAutoFit/>
          </a:bodyPr>
          <a:lstStyle/>
          <a:p>
            <a:pPr algn="l">
              <a:lnSpc>
                <a:spcPts val="2919"/>
              </a:lnSpc>
              <a:spcBef>
                <a:spcPct val="0"/>
              </a:spcBef>
            </a:pPr>
            <a:r>
              <a:rPr lang="en-US" sz="2085">
                <a:solidFill>
                  <a:srgbClr val="FFFFFF"/>
                </a:solidFill>
                <a:latin typeface="Montserrat"/>
                <a:ea typeface="Montserrat"/>
                <a:cs typeface="Montserrat"/>
                <a:sym typeface="Montserrat"/>
              </a:rPr>
              <a:t>Global health disparities persist, with significant variations in life expectancy and infant mortality across countries. Factors such as gender, socioeconomic conditions, and environmental influences contribute to these disparities, often leading to poorer health outcomes in low-income or underserved populations. This study analyzes a global health dataset to better understand these factors and identify potential solutions to improve health equity worldwide.</a:t>
            </a:r>
          </a:p>
        </p:txBody>
      </p:sp>
      <p:sp>
        <p:nvSpPr>
          <p:cNvPr id="7" name="TextBox 7"/>
          <p:cNvSpPr txBox="1"/>
          <p:nvPr/>
        </p:nvSpPr>
        <p:spPr>
          <a:xfrm>
            <a:off x="707028" y="6699524"/>
            <a:ext cx="3553428" cy="2507664"/>
          </a:xfrm>
          <a:prstGeom prst="rect">
            <a:avLst/>
          </a:prstGeom>
        </p:spPr>
        <p:txBody>
          <a:bodyPr lIns="0" tIns="0" rIns="0" bIns="0" rtlCol="0" anchor="t">
            <a:spAutoFit/>
          </a:bodyPr>
          <a:lstStyle/>
          <a:p>
            <a:pPr algn="l">
              <a:lnSpc>
                <a:spcPts val="3351"/>
              </a:lnSpc>
              <a:spcBef>
                <a:spcPct val="0"/>
              </a:spcBef>
            </a:pPr>
            <a:r>
              <a:rPr lang="en-US" sz="2394">
                <a:solidFill>
                  <a:srgbClr val="FFFFFF"/>
                </a:solidFill>
                <a:latin typeface="Montserrat"/>
                <a:ea typeface="Montserrat"/>
                <a:cs typeface="Montserrat"/>
                <a:sym typeface="Montserrat"/>
              </a:rPr>
              <a:t>What are the differences in life expectancy between genders when categorized into distinct ranges?</a:t>
            </a:r>
          </a:p>
        </p:txBody>
      </p:sp>
      <p:sp>
        <p:nvSpPr>
          <p:cNvPr id="8" name="TextBox 8"/>
          <p:cNvSpPr txBox="1"/>
          <p:nvPr/>
        </p:nvSpPr>
        <p:spPr>
          <a:xfrm>
            <a:off x="707028" y="6113368"/>
            <a:ext cx="2507641" cy="467717"/>
          </a:xfrm>
          <a:prstGeom prst="rect">
            <a:avLst/>
          </a:prstGeom>
        </p:spPr>
        <p:txBody>
          <a:bodyPr lIns="0" tIns="0" rIns="0" bIns="0" rtlCol="0" anchor="t">
            <a:spAutoFit/>
          </a:bodyPr>
          <a:lstStyle/>
          <a:p>
            <a:pPr algn="l">
              <a:lnSpc>
                <a:spcPts val="3964"/>
              </a:lnSpc>
            </a:pPr>
            <a:r>
              <a:rPr lang="en-US" sz="2831" b="1">
                <a:solidFill>
                  <a:srgbClr val="FFFFFF"/>
                </a:solidFill>
                <a:latin typeface="Montserrat Semi-Bold"/>
                <a:ea typeface="Montserrat Semi-Bold"/>
                <a:cs typeface="Montserrat Semi-Bold"/>
                <a:sym typeface="Montserrat Semi-Bold"/>
              </a:rPr>
              <a:t>Objective 1</a:t>
            </a:r>
          </a:p>
        </p:txBody>
      </p:sp>
      <p:sp>
        <p:nvSpPr>
          <p:cNvPr id="9" name="TextBox 9"/>
          <p:cNvSpPr txBox="1"/>
          <p:nvPr/>
        </p:nvSpPr>
        <p:spPr>
          <a:xfrm>
            <a:off x="4707409" y="6699524"/>
            <a:ext cx="3553428" cy="1664205"/>
          </a:xfrm>
          <a:prstGeom prst="rect">
            <a:avLst/>
          </a:prstGeom>
        </p:spPr>
        <p:txBody>
          <a:bodyPr lIns="0" tIns="0" rIns="0" bIns="0" rtlCol="0" anchor="t">
            <a:spAutoFit/>
          </a:bodyPr>
          <a:lstStyle/>
          <a:p>
            <a:pPr algn="l">
              <a:lnSpc>
                <a:spcPts val="3351"/>
              </a:lnSpc>
              <a:spcBef>
                <a:spcPct val="0"/>
              </a:spcBef>
            </a:pPr>
            <a:r>
              <a:rPr lang="en-US" sz="2394">
                <a:solidFill>
                  <a:srgbClr val="FFFFFF"/>
                </a:solidFill>
                <a:latin typeface="Montserrat"/>
                <a:ea typeface="Montserrat"/>
                <a:cs typeface="Montserrat"/>
                <a:sym typeface="Montserrat"/>
              </a:rPr>
              <a:t>What economic and social factors most influence lower life expectancy in gender?</a:t>
            </a:r>
          </a:p>
        </p:txBody>
      </p:sp>
      <p:sp>
        <p:nvSpPr>
          <p:cNvPr id="10" name="TextBox 10"/>
          <p:cNvSpPr txBox="1"/>
          <p:nvPr/>
        </p:nvSpPr>
        <p:spPr>
          <a:xfrm>
            <a:off x="4707409" y="6113368"/>
            <a:ext cx="2507641" cy="467717"/>
          </a:xfrm>
          <a:prstGeom prst="rect">
            <a:avLst/>
          </a:prstGeom>
        </p:spPr>
        <p:txBody>
          <a:bodyPr lIns="0" tIns="0" rIns="0" bIns="0" rtlCol="0" anchor="t">
            <a:spAutoFit/>
          </a:bodyPr>
          <a:lstStyle/>
          <a:p>
            <a:pPr algn="l">
              <a:lnSpc>
                <a:spcPts val="3964"/>
              </a:lnSpc>
            </a:pPr>
            <a:r>
              <a:rPr lang="en-US" sz="2831" b="1">
                <a:solidFill>
                  <a:srgbClr val="FFFFFF"/>
                </a:solidFill>
                <a:latin typeface="Montserrat Semi-Bold"/>
                <a:ea typeface="Montserrat Semi-Bold"/>
                <a:cs typeface="Montserrat Semi-Bold"/>
                <a:sym typeface="Montserrat Semi-Bold"/>
              </a:rPr>
              <a:t>Objective 2</a:t>
            </a:r>
          </a:p>
        </p:txBody>
      </p:sp>
      <p:sp>
        <p:nvSpPr>
          <p:cNvPr id="11" name="TextBox 11"/>
          <p:cNvSpPr txBox="1"/>
          <p:nvPr/>
        </p:nvSpPr>
        <p:spPr>
          <a:xfrm>
            <a:off x="8707790" y="6699524"/>
            <a:ext cx="3553428" cy="2507664"/>
          </a:xfrm>
          <a:prstGeom prst="rect">
            <a:avLst/>
          </a:prstGeom>
        </p:spPr>
        <p:txBody>
          <a:bodyPr lIns="0" tIns="0" rIns="0" bIns="0" rtlCol="0" anchor="t">
            <a:spAutoFit/>
          </a:bodyPr>
          <a:lstStyle/>
          <a:p>
            <a:pPr algn="l">
              <a:lnSpc>
                <a:spcPts val="3351"/>
              </a:lnSpc>
              <a:spcBef>
                <a:spcPct val="0"/>
              </a:spcBef>
            </a:pPr>
            <a:r>
              <a:rPr lang="en-US" sz="2394">
                <a:solidFill>
                  <a:srgbClr val="FFFFFF"/>
                </a:solidFill>
                <a:latin typeface="Montserrat"/>
                <a:ea typeface="Montserrat"/>
                <a:cs typeface="Montserrat"/>
                <a:sym typeface="Montserrat"/>
              </a:rPr>
              <a:t>How do socioeconomic and environmental factors impact infant mortality across countries over a 10-year period?</a:t>
            </a:r>
          </a:p>
        </p:txBody>
      </p:sp>
      <p:sp>
        <p:nvSpPr>
          <p:cNvPr id="12" name="TextBox 12"/>
          <p:cNvSpPr txBox="1"/>
          <p:nvPr/>
        </p:nvSpPr>
        <p:spPr>
          <a:xfrm>
            <a:off x="8707790" y="6113368"/>
            <a:ext cx="2507641" cy="467717"/>
          </a:xfrm>
          <a:prstGeom prst="rect">
            <a:avLst/>
          </a:prstGeom>
        </p:spPr>
        <p:txBody>
          <a:bodyPr lIns="0" tIns="0" rIns="0" bIns="0" rtlCol="0" anchor="t">
            <a:spAutoFit/>
          </a:bodyPr>
          <a:lstStyle/>
          <a:p>
            <a:pPr algn="l">
              <a:lnSpc>
                <a:spcPts val="3964"/>
              </a:lnSpc>
            </a:pPr>
            <a:r>
              <a:rPr lang="en-US" sz="2831" b="1">
                <a:solidFill>
                  <a:srgbClr val="FFFFFF"/>
                </a:solidFill>
                <a:latin typeface="Montserrat Semi-Bold"/>
                <a:ea typeface="Montserrat Semi-Bold"/>
                <a:cs typeface="Montserrat Semi-Bold"/>
                <a:sym typeface="Montserrat Semi-Bold"/>
              </a:rPr>
              <a:t>Objective 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3432</Words>
  <Application>Microsoft Office PowerPoint</Application>
  <PresentationFormat>Custom</PresentationFormat>
  <Paragraphs>514</Paragraphs>
  <Slides>50</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Montserrat Bold</vt:lpstr>
      <vt:lpstr>Arimo Bold</vt:lpstr>
      <vt:lpstr>Montserrat Italics</vt:lpstr>
      <vt:lpstr>Arial</vt:lpstr>
      <vt:lpstr>Calibri</vt:lpstr>
      <vt:lpstr>Montserrat Semi-Bold</vt:lpstr>
      <vt:lpstr>Montserrat</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1 - Global Health</dc:title>
  <cp:lastModifiedBy>King Camota</cp:lastModifiedBy>
  <cp:revision>2</cp:revision>
  <dcterms:created xsi:type="dcterms:W3CDTF">2006-08-16T00:00:00Z</dcterms:created>
  <dcterms:modified xsi:type="dcterms:W3CDTF">2025-03-31T17:25:00Z</dcterms:modified>
  <dc:identifier>DAGjI53XEl4</dc:identifier>
</cp:coreProperties>
</file>